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62" r:id="rId3"/>
    <p:sldId id="298" r:id="rId4"/>
    <p:sldId id="293" r:id="rId5"/>
    <p:sldId id="257" r:id="rId6"/>
    <p:sldId id="299" r:id="rId7"/>
    <p:sldId id="300" r:id="rId8"/>
    <p:sldId id="301" r:id="rId9"/>
    <p:sldId id="302" r:id="rId10"/>
    <p:sldId id="303" r:id="rId11"/>
    <p:sldId id="304" r:id="rId12"/>
    <p:sldId id="305" r:id="rId13"/>
    <p:sldId id="306" r:id="rId14"/>
    <p:sldId id="307" r:id="rId15"/>
    <p:sldId id="308" r:id="rId16"/>
    <p:sldId id="309" r:id="rId17"/>
    <p:sldId id="310" r:id="rId18"/>
    <p:sldId id="311" r:id="rId19"/>
    <p:sldId id="312" r:id="rId20"/>
    <p:sldId id="315" r:id="rId21"/>
    <p:sldId id="322" r:id="rId22"/>
    <p:sldId id="313" r:id="rId23"/>
    <p:sldId id="318" r:id="rId24"/>
    <p:sldId id="319" r:id="rId25"/>
    <p:sldId id="320" r:id="rId26"/>
    <p:sldId id="321" r:id="rId27"/>
    <p:sldId id="314" r:id="rId28"/>
    <p:sldId id="259" r:id="rId29"/>
    <p:sldId id="316" r:id="rId30"/>
    <p:sldId id="290" r:id="rId31"/>
    <p:sldId id="317" r:id="rId32"/>
    <p:sldId id="323" r:id="rId33"/>
    <p:sldId id="264" r:id="rId34"/>
    <p:sldId id="324" r:id="rId35"/>
    <p:sldId id="325" r:id="rId36"/>
    <p:sldId id="326" r:id="rId37"/>
  </p:sldIdLst>
  <p:sldSz cx="12192000" cy="6858000"/>
  <p:notesSz cx="6797675" cy="99266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786478-DD7D-4393-BEAD-778D47FDF7AC}" v="174" dt="2024-11-13T08:01:15.691"/>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ys stil 3 – utheving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7"/>
      </p:cViewPr>
      <p:guideLst/>
    </p:cSldViewPr>
  </p:slideViewPr>
  <p:notesTextViewPr>
    <p:cViewPr>
      <p:scale>
        <a:sx n="3" d="2"/>
        <a:sy n="3" d="2"/>
      </p:scale>
      <p:origin x="-38" y="-24"/>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47"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45"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46" Type="http://schemas.openxmlformats.org/officeDocument/2006/relationships/customXml" Target="../customXml/item2.xml"/><Relationship Id="rId20" Type="http://schemas.openxmlformats.org/officeDocument/2006/relationships/slide" Target="slides/slide19.xml"/><Relationship Id="rId4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nut Toresen" userId="31bdac32-c384-4753-b015-e797022c7e2b" providerId="ADAL" clId="{33D32B6F-E2B8-4303-B4A5-ADF6067B098E}"/>
    <pc:docChg chg="custSel modSld">
      <pc:chgData name="Knut Toresen" userId="31bdac32-c384-4753-b015-e797022c7e2b" providerId="ADAL" clId="{33D32B6F-E2B8-4303-B4A5-ADF6067B098E}" dt="2024-11-13T12:13:55.040" v="224" actId="20577"/>
      <pc:docMkLst>
        <pc:docMk/>
      </pc:docMkLst>
      <pc:sldChg chg="modSp mod">
        <pc:chgData name="Knut Toresen" userId="31bdac32-c384-4753-b015-e797022c7e2b" providerId="ADAL" clId="{33D32B6F-E2B8-4303-B4A5-ADF6067B098E}" dt="2024-11-13T12:12:25.371" v="174" actId="20577"/>
        <pc:sldMkLst>
          <pc:docMk/>
          <pc:sldMk cId="2277626065" sldId="259"/>
        </pc:sldMkLst>
        <pc:spChg chg="mod">
          <ac:chgData name="Knut Toresen" userId="31bdac32-c384-4753-b015-e797022c7e2b" providerId="ADAL" clId="{33D32B6F-E2B8-4303-B4A5-ADF6067B098E}" dt="2024-11-13T12:12:25.371" v="174" actId="20577"/>
          <ac:spMkLst>
            <pc:docMk/>
            <pc:sldMk cId="2277626065" sldId="259"/>
            <ac:spMk id="3" creationId="{3F9A4C30-37E5-4023-83DA-80B9AAE9739B}"/>
          </ac:spMkLst>
        </pc:spChg>
      </pc:sldChg>
      <pc:sldChg chg="modSp mod">
        <pc:chgData name="Knut Toresen" userId="31bdac32-c384-4753-b015-e797022c7e2b" providerId="ADAL" clId="{33D32B6F-E2B8-4303-B4A5-ADF6067B098E}" dt="2024-11-13T11:43:57.855" v="23" actId="20577"/>
        <pc:sldMkLst>
          <pc:docMk/>
          <pc:sldMk cId="497873593" sldId="262"/>
        </pc:sldMkLst>
        <pc:spChg chg="mod">
          <ac:chgData name="Knut Toresen" userId="31bdac32-c384-4753-b015-e797022c7e2b" providerId="ADAL" clId="{33D32B6F-E2B8-4303-B4A5-ADF6067B098E}" dt="2024-11-13T11:43:57.855" v="23" actId="20577"/>
          <ac:spMkLst>
            <pc:docMk/>
            <pc:sldMk cId="497873593" sldId="262"/>
            <ac:spMk id="3" creationId="{C1D779D9-32F6-4F46-BDE4-6BF02814D050}"/>
          </ac:spMkLst>
        </pc:spChg>
      </pc:sldChg>
      <pc:sldChg chg="modSp mod">
        <pc:chgData name="Knut Toresen" userId="31bdac32-c384-4753-b015-e797022c7e2b" providerId="ADAL" clId="{33D32B6F-E2B8-4303-B4A5-ADF6067B098E}" dt="2024-11-13T11:56:45.102" v="84" actId="20577"/>
        <pc:sldMkLst>
          <pc:docMk/>
          <pc:sldMk cId="943600710" sldId="264"/>
        </pc:sldMkLst>
        <pc:spChg chg="mod">
          <ac:chgData name="Knut Toresen" userId="31bdac32-c384-4753-b015-e797022c7e2b" providerId="ADAL" clId="{33D32B6F-E2B8-4303-B4A5-ADF6067B098E}" dt="2024-11-13T11:56:45.102" v="84" actId="20577"/>
          <ac:spMkLst>
            <pc:docMk/>
            <pc:sldMk cId="943600710" sldId="264"/>
            <ac:spMk id="3" creationId="{9B689EE0-F57B-46BB-924D-3FAB88A0AA68}"/>
          </ac:spMkLst>
        </pc:spChg>
      </pc:sldChg>
      <pc:sldChg chg="modSp mod">
        <pc:chgData name="Knut Toresen" userId="31bdac32-c384-4753-b015-e797022c7e2b" providerId="ADAL" clId="{33D32B6F-E2B8-4303-B4A5-ADF6067B098E}" dt="2024-11-13T11:46:15.610" v="24" actId="20577"/>
        <pc:sldMkLst>
          <pc:docMk/>
          <pc:sldMk cId="1585218660" sldId="303"/>
        </pc:sldMkLst>
        <pc:spChg chg="mod">
          <ac:chgData name="Knut Toresen" userId="31bdac32-c384-4753-b015-e797022c7e2b" providerId="ADAL" clId="{33D32B6F-E2B8-4303-B4A5-ADF6067B098E}" dt="2024-11-13T11:46:15.610" v="24" actId="20577"/>
          <ac:spMkLst>
            <pc:docMk/>
            <pc:sldMk cId="1585218660" sldId="303"/>
            <ac:spMk id="3" creationId="{F80A1882-7497-B4BF-DC88-FED46154F9B9}"/>
          </ac:spMkLst>
        </pc:spChg>
      </pc:sldChg>
      <pc:sldChg chg="modSp mod">
        <pc:chgData name="Knut Toresen" userId="31bdac32-c384-4753-b015-e797022c7e2b" providerId="ADAL" clId="{33D32B6F-E2B8-4303-B4A5-ADF6067B098E}" dt="2024-11-13T12:09:51.388" v="123" actId="20577"/>
        <pc:sldMkLst>
          <pc:docMk/>
          <pc:sldMk cId="2496713173" sldId="305"/>
        </pc:sldMkLst>
        <pc:spChg chg="mod">
          <ac:chgData name="Knut Toresen" userId="31bdac32-c384-4753-b015-e797022c7e2b" providerId="ADAL" clId="{33D32B6F-E2B8-4303-B4A5-ADF6067B098E}" dt="2024-11-13T12:09:51.388" v="123" actId="20577"/>
          <ac:spMkLst>
            <pc:docMk/>
            <pc:sldMk cId="2496713173" sldId="305"/>
            <ac:spMk id="3" creationId="{AA15D470-6013-EE3A-B969-E5F290BC8AB7}"/>
          </ac:spMkLst>
        </pc:spChg>
      </pc:sldChg>
      <pc:sldChg chg="modSp mod">
        <pc:chgData name="Knut Toresen" userId="31bdac32-c384-4753-b015-e797022c7e2b" providerId="ADAL" clId="{33D32B6F-E2B8-4303-B4A5-ADF6067B098E}" dt="2024-11-13T11:48:03.658" v="26" actId="20577"/>
        <pc:sldMkLst>
          <pc:docMk/>
          <pc:sldMk cId="2077227397" sldId="308"/>
        </pc:sldMkLst>
        <pc:spChg chg="mod">
          <ac:chgData name="Knut Toresen" userId="31bdac32-c384-4753-b015-e797022c7e2b" providerId="ADAL" clId="{33D32B6F-E2B8-4303-B4A5-ADF6067B098E}" dt="2024-11-13T11:48:03.658" v="26" actId="20577"/>
          <ac:spMkLst>
            <pc:docMk/>
            <pc:sldMk cId="2077227397" sldId="308"/>
            <ac:spMk id="3" creationId="{13354259-859C-0C36-66D7-60FB7173504A}"/>
          </ac:spMkLst>
        </pc:spChg>
      </pc:sldChg>
      <pc:sldChg chg="modSp mod">
        <pc:chgData name="Knut Toresen" userId="31bdac32-c384-4753-b015-e797022c7e2b" providerId="ADAL" clId="{33D32B6F-E2B8-4303-B4A5-ADF6067B098E}" dt="2024-11-13T11:49:13.806" v="41" actId="20577"/>
        <pc:sldMkLst>
          <pc:docMk/>
          <pc:sldMk cId="1518321196" sldId="310"/>
        </pc:sldMkLst>
        <pc:spChg chg="mod">
          <ac:chgData name="Knut Toresen" userId="31bdac32-c384-4753-b015-e797022c7e2b" providerId="ADAL" clId="{33D32B6F-E2B8-4303-B4A5-ADF6067B098E}" dt="2024-11-13T11:49:13.806" v="41" actId="20577"/>
          <ac:spMkLst>
            <pc:docMk/>
            <pc:sldMk cId="1518321196" sldId="310"/>
            <ac:spMk id="3" creationId="{CBF298E8-D2A5-4480-6230-3E89CB5EAC96}"/>
          </ac:spMkLst>
        </pc:spChg>
      </pc:sldChg>
      <pc:sldChg chg="modSp mod">
        <pc:chgData name="Knut Toresen" userId="31bdac32-c384-4753-b015-e797022c7e2b" providerId="ADAL" clId="{33D32B6F-E2B8-4303-B4A5-ADF6067B098E}" dt="2024-11-13T11:49:46.165" v="73" actId="20577"/>
        <pc:sldMkLst>
          <pc:docMk/>
          <pc:sldMk cId="2647688032" sldId="311"/>
        </pc:sldMkLst>
        <pc:spChg chg="mod">
          <ac:chgData name="Knut Toresen" userId="31bdac32-c384-4753-b015-e797022c7e2b" providerId="ADAL" clId="{33D32B6F-E2B8-4303-B4A5-ADF6067B098E}" dt="2024-11-13T11:49:46.165" v="73" actId="20577"/>
          <ac:spMkLst>
            <pc:docMk/>
            <pc:sldMk cId="2647688032" sldId="311"/>
            <ac:spMk id="3" creationId="{22A6FD6F-34DF-D6A8-35EE-BC6B06137580}"/>
          </ac:spMkLst>
        </pc:spChg>
      </pc:sldChg>
      <pc:sldChg chg="modSp mod">
        <pc:chgData name="Knut Toresen" userId="31bdac32-c384-4753-b015-e797022c7e2b" providerId="ADAL" clId="{33D32B6F-E2B8-4303-B4A5-ADF6067B098E}" dt="2024-11-13T12:11:25.112" v="139" actId="20577"/>
        <pc:sldMkLst>
          <pc:docMk/>
          <pc:sldMk cId="3556728917" sldId="313"/>
        </pc:sldMkLst>
        <pc:spChg chg="mod">
          <ac:chgData name="Knut Toresen" userId="31bdac32-c384-4753-b015-e797022c7e2b" providerId="ADAL" clId="{33D32B6F-E2B8-4303-B4A5-ADF6067B098E}" dt="2024-11-13T12:11:25.112" v="139" actId="20577"/>
          <ac:spMkLst>
            <pc:docMk/>
            <pc:sldMk cId="3556728917" sldId="313"/>
            <ac:spMk id="3" creationId="{DAE5D55F-7530-7362-9034-FB876F7B8224}"/>
          </ac:spMkLst>
        </pc:spChg>
      </pc:sldChg>
      <pc:sldChg chg="modSp mod">
        <pc:chgData name="Knut Toresen" userId="31bdac32-c384-4753-b015-e797022c7e2b" providerId="ADAL" clId="{33D32B6F-E2B8-4303-B4A5-ADF6067B098E}" dt="2024-11-13T12:10:41.786" v="133" actId="14100"/>
        <pc:sldMkLst>
          <pc:docMk/>
          <pc:sldMk cId="1407734123" sldId="315"/>
        </pc:sldMkLst>
        <pc:spChg chg="mod">
          <ac:chgData name="Knut Toresen" userId="31bdac32-c384-4753-b015-e797022c7e2b" providerId="ADAL" clId="{33D32B6F-E2B8-4303-B4A5-ADF6067B098E}" dt="2024-11-13T12:10:41.786" v="133" actId="14100"/>
          <ac:spMkLst>
            <pc:docMk/>
            <pc:sldMk cId="1407734123" sldId="315"/>
            <ac:spMk id="3" creationId="{82C9DDCF-D205-F129-5CCE-819DD7E4D084}"/>
          </ac:spMkLst>
        </pc:spChg>
      </pc:sldChg>
      <pc:sldChg chg="modSp mod">
        <pc:chgData name="Knut Toresen" userId="31bdac32-c384-4753-b015-e797022c7e2b" providerId="ADAL" clId="{33D32B6F-E2B8-4303-B4A5-ADF6067B098E}" dt="2024-11-13T12:13:14.778" v="200" actId="20577"/>
        <pc:sldMkLst>
          <pc:docMk/>
          <pc:sldMk cId="844299113" sldId="317"/>
        </pc:sldMkLst>
        <pc:spChg chg="mod">
          <ac:chgData name="Knut Toresen" userId="31bdac32-c384-4753-b015-e797022c7e2b" providerId="ADAL" clId="{33D32B6F-E2B8-4303-B4A5-ADF6067B098E}" dt="2024-11-13T12:13:14.778" v="200" actId="20577"/>
          <ac:spMkLst>
            <pc:docMk/>
            <pc:sldMk cId="844299113" sldId="317"/>
            <ac:spMk id="3" creationId="{87C59D58-AF76-79F1-8C07-8CF257362E4A}"/>
          </ac:spMkLst>
        </pc:spChg>
      </pc:sldChg>
      <pc:sldChg chg="modSp mod">
        <pc:chgData name="Knut Toresen" userId="31bdac32-c384-4753-b015-e797022c7e2b" providerId="ADAL" clId="{33D32B6F-E2B8-4303-B4A5-ADF6067B098E}" dt="2024-11-13T12:11:46.998" v="154" actId="20577"/>
        <pc:sldMkLst>
          <pc:docMk/>
          <pc:sldMk cId="4210975606" sldId="318"/>
        </pc:sldMkLst>
        <pc:spChg chg="mod">
          <ac:chgData name="Knut Toresen" userId="31bdac32-c384-4753-b015-e797022c7e2b" providerId="ADAL" clId="{33D32B6F-E2B8-4303-B4A5-ADF6067B098E}" dt="2024-11-13T12:11:46.998" v="154" actId="20577"/>
          <ac:spMkLst>
            <pc:docMk/>
            <pc:sldMk cId="4210975606" sldId="318"/>
            <ac:spMk id="3" creationId="{3F8931F5-AAF6-A556-60E0-0FD0C5756D87}"/>
          </ac:spMkLst>
        </pc:spChg>
      </pc:sldChg>
      <pc:sldChg chg="modSp mod">
        <pc:chgData name="Knut Toresen" userId="31bdac32-c384-4753-b015-e797022c7e2b" providerId="ADAL" clId="{33D32B6F-E2B8-4303-B4A5-ADF6067B098E}" dt="2024-11-13T12:12:01.055" v="158" actId="20577"/>
        <pc:sldMkLst>
          <pc:docMk/>
          <pc:sldMk cId="1862957081" sldId="320"/>
        </pc:sldMkLst>
        <pc:spChg chg="mod">
          <ac:chgData name="Knut Toresen" userId="31bdac32-c384-4753-b015-e797022c7e2b" providerId="ADAL" clId="{33D32B6F-E2B8-4303-B4A5-ADF6067B098E}" dt="2024-11-13T12:12:01.055" v="158" actId="20577"/>
          <ac:spMkLst>
            <pc:docMk/>
            <pc:sldMk cId="1862957081" sldId="320"/>
            <ac:spMk id="3" creationId="{45AA9059-3133-9805-2D4B-35C1AEB2E2E6}"/>
          </ac:spMkLst>
        </pc:spChg>
      </pc:sldChg>
      <pc:sldChg chg="modSp mod">
        <pc:chgData name="Knut Toresen" userId="31bdac32-c384-4753-b015-e797022c7e2b" providerId="ADAL" clId="{33D32B6F-E2B8-4303-B4A5-ADF6067B098E}" dt="2024-11-13T12:13:49.724" v="220" actId="20577"/>
        <pc:sldMkLst>
          <pc:docMk/>
          <pc:sldMk cId="78056397" sldId="325"/>
        </pc:sldMkLst>
        <pc:spChg chg="mod">
          <ac:chgData name="Knut Toresen" userId="31bdac32-c384-4753-b015-e797022c7e2b" providerId="ADAL" clId="{33D32B6F-E2B8-4303-B4A5-ADF6067B098E}" dt="2024-11-13T12:13:49.724" v="220" actId="20577"/>
          <ac:spMkLst>
            <pc:docMk/>
            <pc:sldMk cId="78056397" sldId="325"/>
            <ac:spMk id="3" creationId="{469CA34C-FBAF-5B64-068D-418A6D2335D5}"/>
          </ac:spMkLst>
        </pc:spChg>
      </pc:sldChg>
      <pc:sldChg chg="modSp mod">
        <pc:chgData name="Knut Toresen" userId="31bdac32-c384-4753-b015-e797022c7e2b" providerId="ADAL" clId="{33D32B6F-E2B8-4303-B4A5-ADF6067B098E}" dt="2024-11-13T12:13:55.040" v="224" actId="20577"/>
        <pc:sldMkLst>
          <pc:docMk/>
          <pc:sldMk cId="327023979" sldId="326"/>
        </pc:sldMkLst>
        <pc:spChg chg="mod">
          <ac:chgData name="Knut Toresen" userId="31bdac32-c384-4753-b015-e797022c7e2b" providerId="ADAL" clId="{33D32B6F-E2B8-4303-B4A5-ADF6067B098E}" dt="2024-11-13T12:13:55.040" v="224" actId="20577"/>
          <ac:spMkLst>
            <pc:docMk/>
            <pc:sldMk cId="327023979" sldId="326"/>
            <ac:spMk id="3" creationId="{7A185F10-336D-8B25-A901-D2A3E3FBC97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8219D29-E09D-4ED7-B58E-F3D2D0FFFC37}" type="datetimeFigureOut">
              <a:rPr lang="nb-NO" smtClean="0"/>
              <a:t>13.11.2024</a:t>
            </a:fld>
            <a:endParaRPr lang="nb-NO"/>
          </a:p>
        </p:txBody>
      </p:sp>
      <p:sp>
        <p:nvSpPr>
          <p:cNvPr id="4" name="Plassholder for lysbilde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ADE5CBE7-4D39-41B7-B885-CA8A22ECE5E3}" type="slidenum">
              <a:rPr lang="nb-NO" smtClean="0"/>
              <a:t>‹#›</a:t>
            </a:fld>
            <a:endParaRPr lang="nb-NO"/>
          </a:p>
        </p:txBody>
      </p:sp>
    </p:spTree>
    <p:extLst>
      <p:ext uri="{BB962C8B-B14F-4D97-AF65-F5344CB8AC3E}">
        <p14:creationId xmlns:p14="http://schemas.microsoft.com/office/powerpoint/2010/main" val="1932202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ADE5CBE7-4D39-41B7-B885-CA8A22ECE5E3}" type="slidenum">
              <a:rPr lang="nb-NO" smtClean="0"/>
              <a:t>1</a:t>
            </a:fld>
            <a:endParaRPr lang="nb-NO"/>
          </a:p>
        </p:txBody>
      </p:sp>
    </p:spTree>
    <p:extLst>
      <p:ext uri="{BB962C8B-B14F-4D97-AF65-F5344CB8AC3E}">
        <p14:creationId xmlns:p14="http://schemas.microsoft.com/office/powerpoint/2010/main" val="3217186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0687385-0EAD-4301-A57B-9BE97934BD8B}"/>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65787F47-82EA-4AA0-AA72-7C72CF402B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187D8A3A-8C7E-432B-B86F-EE060FE85B92}"/>
              </a:ext>
            </a:extLst>
          </p:cNvPr>
          <p:cNvSpPr>
            <a:spLocks noGrp="1"/>
          </p:cNvSpPr>
          <p:nvPr>
            <p:ph type="dt" sz="half" idx="10"/>
          </p:nvPr>
        </p:nvSpPr>
        <p:spPr/>
        <p:txBody>
          <a:bodyPr/>
          <a:lstStyle/>
          <a:p>
            <a:fld id="{133369DD-9FC8-4DAF-B849-3A97FB78B9DF}" type="datetime1">
              <a:rPr lang="nb-NO" smtClean="0"/>
              <a:t>13.11.2024</a:t>
            </a:fld>
            <a:endParaRPr lang="nb-NO"/>
          </a:p>
        </p:txBody>
      </p:sp>
      <p:sp>
        <p:nvSpPr>
          <p:cNvPr id="5" name="Plassholder for bunntekst 4">
            <a:extLst>
              <a:ext uri="{FF2B5EF4-FFF2-40B4-BE49-F238E27FC236}">
                <a16:creationId xmlns:a16="http://schemas.microsoft.com/office/drawing/2014/main" id="{9900E41D-2109-491A-94FD-5F4DD90C30EE}"/>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D35C96B1-6C4C-4068-8072-DC6750283A78}"/>
              </a:ext>
            </a:extLst>
          </p:cNvPr>
          <p:cNvSpPr>
            <a:spLocks noGrp="1"/>
          </p:cNvSpPr>
          <p:nvPr>
            <p:ph type="sldNum" sz="quarter" idx="12"/>
          </p:nvPr>
        </p:nvSpPr>
        <p:spPr/>
        <p:txBody>
          <a:bodyPr/>
          <a:lstStyle/>
          <a:p>
            <a:fld id="{71C39700-3191-41AF-B00A-0C98DDB8F943}" type="slidenum">
              <a:rPr lang="nb-NO" smtClean="0"/>
              <a:t>‹#›</a:t>
            </a:fld>
            <a:endParaRPr lang="nb-NO"/>
          </a:p>
        </p:txBody>
      </p:sp>
    </p:spTree>
    <p:extLst>
      <p:ext uri="{BB962C8B-B14F-4D97-AF65-F5344CB8AC3E}">
        <p14:creationId xmlns:p14="http://schemas.microsoft.com/office/powerpoint/2010/main" val="1915196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CC12495-B24D-4ED1-8ABC-C1839D7F6126}"/>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6400ADAE-2EF7-44E9-A3ED-5470C05DD97D}"/>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9396BADE-4EF7-4DEE-B3D3-4618711C15EA}"/>
              </a:ext>
            </a:extLst>
          </p:cNvPr>
          <p:cNvSpPr>
            <a:spLocks noGrp="1"/>
          </p:cNvSpPr>
          <p:nvPr>
            <p:ph type="dt" sz="half" idx="10"/>
          </p:nvPr>
        </p:nvSpPr>
        <p:spPr/>
        <p:txBody>
          <a:bodyPr/>
          <a:lstStyle/>
          <a:p>
            <a:fld id="{4B9DD630-4149-4A7E-955E-B022B80CBFBC}" type="datetime1">
              <a:rPr lang="nb-NO" smtClean="0"/>
              <a:t>13.11.2024</a:t>
            </a:fld>
            <a:endParaRPr lang="nb-NO"/>
          </a:p>
        </p:txBody>
      </p:sp>
      <p:sp>
        <p:nvSpPr>
          <p:cNvPr id="5" name="Plassholder for bunntekst 4">
            <a:extLst>
              <a:ext uri="{FF2B5EF4-FFF2-40B4-BE49-F238E27FC236}">
                <a16:creationId xmlns:a16="http://schemas.microsoft.com/office/drawing/2014/main" id="{DC710FB3-AA39-49C2-AB49-690C430E675B}"/>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57F6436E-8417-4404-AEEB-7D823356F27C}"/>
              </a:ext>
            </a:extLst>
          </p:cNvPr>
          <p:cNvSpPr>
            <a:spLocks noGrp="1"/>
          </p:cNvSpPr>
          <p:nvPr>
            <p:ph type="sldNum" sz="quarter" idx="12"/>
          </p:nvPr>
        </p:nvSpPr>
        <p:spPr/>
        <p:txBody>
          <a:bodyPr/>
          <a:lstStyle/>
          <a:p>
            <a:fld id="{71C39700-3191-41AF-B00A-0C98DDB8F943}" type="slidenum">
              <a:rPr lang="nb-NO" smtClean="0"/>
              <a:t>‹#›</a:t>
            </a:fld>
            <a:endParaRPr lang="nb-NO"/>
          </a:p>
        </p:txBody>
      </p:sp>
    </p:spTree>
    <p:extLst>
      <p:ext uri="{BB962C8B-B14F-4D97-AF65-F5344CB8AC3E}">
        <p14:creationId xmlns:p14="http://schemas.microsoft.com/office/powerpoint/2010/main" val="934094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89A52FC9-F11F-4FD3-A59E-A8A98CCCD315}"/>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743B838F-04C3-4A59-9CAA-A9DAA1D65E23}"/>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18ECA386-6E3F-498A-9303-7708649332D0}"/>
              </a:ext>
            </a:extLst>
          </p:cNvPr>
          <p:cNvSpPr>
            <a:spLocks noGrp="1"/>
          </p:cNvSpPr>
          <p:nvPr>
            <p:ph type="dt" sz="half" idx="10"/>
          </p:nvPr>
        </p:nvSpPr>
        <p:spPr/>
        <p:txBody>
          <a:bodyPr/>
          <a:lstStyle/>
          <a:p>
            <a:fld id="{435D0087-C473-4335-A9C6-E241BA7143D9}" type="datetime1">
              <a:rPr lang="nb-NO" smtClean="0"/>
              <a:t>13.11.2024</a:t>
            </a:fld>
            <a:endParaRPr lang="nb-NO"/>
          </a:p>
        </p:txBody>
      </p:sp>
      <p:sp>
        <p:nvSpPr>
          <p:cNvPr id="5" name="Plassholder for bunntekst 4">
            <a:extLst>
              <a:ext uri="{FF2B5EF4-FFF2-40B4-BE49-F238E27FC236}">
                <a16:creationId xmlns:a16="http://schemas.microsoft.com/office/drawing/2014/main" id="{096E3DD2-EAF7-4EFC-810F-AF0329BE36D2}"/>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F0BFE39E-596A-45C8-AB19-7EB0BA8B29E3}"/>
              </a:ext>
            </a:extLst>
          </p:cNvPr>
          <p:cNvSpPr>
            <a:spLocks noGrp="1"/>
          </p:cNvSpPr>
          <p:nvPr>
            <p:ph type="sldNum" sz="quarter" idx="12"/>
          </p:nvPr>
        </p:nvSpPr>
        <p:spPr/>
        <p:txBody>
          <a:bodyPr/>
          <a:lstStyle/>
          <a:p>
            <a:fld id="{71C39700-3191-41AF-B00A-0C98DDB8F943}" type="slidenum">
              <a:rPr lang="nb-NO" smtClean="0"/>
              <a:t>‹#›</a:t>
            </a:fld>
            <a:endParaRPr lang="nb-NO"/>
          </a:p>
        </p:txBody>
      </p:sp>
    </p:spTree>
    <p:extLst>
      <p:ext uri="{BB962C8B-B14F-4D97-AF65-F5344CB8AC3E}">
        <p14:creationId xmlns:p14="http://schemas.microsoft.com/office/powerpoint/2010/main" val="3951088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F7B97C1-F1DE-47DF-9FA5-90C437919964}"/>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47BC7689-51EA-44EE-8E97-52923A126796}"/>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357C2E71-A147-4B19-8389-B6DAB691DD0E}"/>
              </a:ext>
            </a:extLst>
          </p:cNvPr>
          <p:cNvSpPr>
            <a:spLocks noGrp="1"/>
          </p:cNvSpPr>
          <p:nvPr>
            <p:ph type="dt" sz="half" idx="10"/>
          </p:nvPr>
        </p:nvSpPr>
        <p:spPr/>
        <p:txBody>
          <a:bodyPr/>
          <a:lstStyle/>
          <a:p>
            <a:fld id="{481F2AC8-62CB-404D-8147-7A5075EF37B1}" type="datetime1">
              <a:rPr lang="nb-NO" smtClean="0"/>
              <a:t>13.11.2024</a:t>
            </a:fld>
            <a:endParaRPr lang="nb-NO"/>
          </a:p>
        </p:txBody>
      </p:sp>
      <p:sp>
        <p:nvSpPr>
          <p:cNvPr id="5" name="Plassholder for bunntekst 4">
            <a:extLst>
              <a:ext uri="{FF2B5EF4-FFF2-40B4-BE49-F238E27FC236}">
                <a16:creationId xmlns:a16="http://schemas.microsoft.com/office/drawing/2014/main" id="{03761B22-5EE9-44FC-A523-FCCF531BF210}"/>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5F0E07E5-FB63-450B-B21B-0CC00EA2571A}"/>
              </a:ext>
            </a:extLst>
          </p:cNvPr>
          <p:cNvSpPr>
            <a:spLocks noGrp="1"/>
          </p:cNvSpPr>
          <p:nvPr>
            <p:ph type="sldNum" sz="quarter" idx="12"/>
          </p:nvPr>
        </p:nvSpPr>
        <p:spPr/>
        <p:txBody>
          <a:bodyPr/>
          <a:lstStyle/>
          <a:p>
            <a:fld id="{71C39700-3191-41AF-B00A-0C98DDB8F943}" type="slidenum">
              <a:rPr lang="nb-NO" smtClean="0"/>
              <a:t>‹#›</a:t>
            </a:fld>
            <a:endParaRPr lang="nb-NO"/>
          </a:p>
        </p:txBody>
      </p:sp>
    </p:spTree>
    <p:extLst>
      <p:ext uri="{BB962C8B-B14F-4D97-AF65-F5344CB8AC3E}">
        <p14:creationId xmlns:p14="http://schemas.microsoft.com/office/powerpoint/2010/main" val="1810050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D0C86AB-9EC8-4295-8144-893F0BAC0854}"/>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2A995AE2-F3F3-45CF-9F5A-7C656F4306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A3491E7F-FA71-4B4B-B922-E1DF0588E3CA}"/>
              </a:ext>
            </a:extLst>
          </p:cNvPr>
          <p:cNvSpPr>
            <a:spLocks noGrp="1"/>
          </p:cNvSpPr>
          <p:nvPr>
            <p:ph type="dt" sz="half" idx="10"/>
          </p:nvPr>
        </p:nvSpPr>
        <p:spPr/>
        <p:txBody>
          <a:bodyPr/>
          <a:lstStyle/>
          <a:p>
            <a:fld id="{2B3E4BB5-CC2F-4075-9030-BDE1206416B6}" type="datetime1">
              <a:rPr lang="nb-NO" smtClean="0"/>
              <a:t>13.11.2024</a:t>
            </a:fld>
            <a:endParaRPr lang="nb-NO"/>
          </a:p>
        </p:txBody>
      </p:sp>
      <p:sp>
        <p:nvSpPr>
          <p:cNvPr id="5" name="Plassholder for bunntekst 4">
            <a:extLst>
              <a:ext uri="{FF2B5EF4-FFF2-40B4-BE49-F238E27FC236}">
                <a16:creationId xmlns:a16="http://schemas.microsoft.com/office/drawing/2014/main" id="{6E68040D-3433-45F6-BDEE-987CC871E237}"/>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9931255-3E5B-4DA0-9EB1-E111FBF63895}"/>
              </a:ext>
            </a:extLst>
          </p:cNvPr>
          <p:cNvSpPr>
            <a:spLocks noGrp="1"/>
          </p:cNvSpPr>
          <p:nvPr>
            <p:ph type="sldNum" sz="quarter" idx="12"/>
          </p:nvPr>
        </p:nvSpPr>
        <p:spPr/>
        <p:txBody>
          <a:bodyPr/>
          <a:lstStyle/>
          <a:p>
            <a:fld id="{71C39700-3191-41AF-B00A-0C98DDB8F943}" type="slidenum">
              <a:rPr lang="nb-NO" smtClean="0"/>
              <a:t>‹#›</a:t>
            </a:fld>
            <a:endParaRPr lang="nb-NO"/>
          </a:p>
        </p:txBody>
      </p:sp>
    </p:spTree>
    <p:extLst>
      <p:ext uri="{BB962C8B-B14F-4D97-AF65-F5344CB8AC3E}">
        <p14:creationId xmlns:p14="http://schemas.microsoft.com/office/powerpoint/2010/main" val="3033853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0535409-C01E-47F7-8A82-8C0F007A8B8B}"/>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C39074A3-0EE5-4B7F-B2DB-49391E573834}"/>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FF7C3FEE-1E5B-47EF-9A59-F56E3CE02996}"/>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8C9555D1-E2B8-4AE0-BBE4-1B5FF0BE186B}"/>
              </a:ext>
            </a:extLst>
          </p:cNvPr>
          <p:cNvSpPr>
            <a:spLocks noGrp="1"/>
          </p:cNvSpPr>
          <p:nvPr>
            <p:ph type="dt" sz="half" idx="10"/>
          </p:nvPr>
        </p:nvSpPr>
        <p:spPr/>
        <p:txBody>
          <a:bodyPr/>
          <a:lstStyle/>
          <a:p>
            <a:fld id="{05210C08-9C61-41CC-BD5F-351395AC9489}" type="datetime1">
              <a:rPr lang="nb-NO" smtClean="0"/>
              <a:t>13.11.2024</a:t>
            </a:fld>
            <a:endParaRPr lang="nb-NO"/>
          </a:p>
        </p:txBody>
      </p:sp>
      <p:sp>
        <p:nvSpPr>
          <p:cNvPr id="6" name="Plassholder for bunntekst 5">
            <a:extLst>
              <a:ext uri="{FF2B5EF4-FFF2-40B4-BE49-F238E27FC236}">
                <a16:creationId xmlns:a16="http://schemas.microsoft.com/office/drawing/2014/main" id="{A86A2730-F37D-4F16-8635-E97D063374B9}"/>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EA6F5627-3DC1-497C-BCDE-732909E8BBC1}"/>
              </a:ext>
            </a:extLst>
          </p:cNvPr>
          <p:cNvSpPr>
            <a:spLocks noGrp="1"/>
          </p:cNvSpPr>
          <p:nvPr>
            <p:ph type="sldNum" sz="quarter" idx="12"/>
          </p:nvPr>
        </p:nvSpPr>
        <p:spPr/>
        <p:txBody>
          <a:bodyPr/>
          <a:lstStyle/>
          <a:p>
            <a:fld id="{71C39700-3191-41AF-B00A-0C98DDB8F943}" type="slidenum">
              <a:rPr lang="nb-NO" smtClean="0"/>
              <a:t>‹#›</a:t>
            </a:fld>
            <a:endParaRPr lang="nb-NO"/>
          </a:p>
        </p:txBody>
      </p:sp>
    </p:spTree>
    <p:extLst>
      <p:ext uri="{BB962C8B-B14F-4D97-AF65-F5344CB8AC3E}">
        <p14:creationId xmlns:p14="http://schemas.microsoft.com/office/powerpoint/2010/main" val="3424486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51CEFAA-D256-4E30-956E-04BB53CD70A2}"/>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399E1261-9096-4B38-A61A-94E66D7F52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6A205961-2DE2-4B1C-A70E-7CD865A5BAF7}"/>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249DC165-0701-4D74-B4EA-888753E83F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9D481216-725E-44A3-8DC5-3F5978813808}"/>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EFF375CB-45FD-4574-9A71-1CCC0E8A69E3}"/>
              </a:ext>
            </a:extLst>
          </p:cNvPr>
          <p:cNvSpPr>
            <a:spLocks noGrp="1"/>
          </p:cNvSpPr>
          <p:nvPr>
            <p:ph type="dt" sz="half" idx="10"/>
          </p:nvPr>
        </p:nvSpPr>
        <p:spPr/>
        <p:txBody>
          <a:bodyPr/>
          <a:lstStyle/>
          <a:p>
            <a:fld id="{2BC67AF7-E492-4A23-9B02-8DA9FA770CBF}" type="datetime1">
              <a:rPr lang="nb-NO" smtClean="0"/>
              <a:t>13.11.2024</a:t>
            </a:fld>
            <a:endParaRPr lang="nb-NO"/>
          </a:p>
        </p:txBody>
      </p:sp>
      <p:sp>
        <p:nvSpPr>
          <p:cNvPr id="8" name="Plassholder for bunntekst 7">
            <a:extLst>
              <a:ext uri="{FF2B5EF4-FFF2-40B4-BE49-F238E27FC236}">
                <a16:creationId xmlns:a16="http://schemas.microsoft.com/office/drawing/2014/main" id="{CE7966A8-85D8-4306-9B36-D595A2C0A824}"/>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DFDFE987-28DC-4CB7-9635-50501201B0BE}"/>
              </a:ext>
            </a:extLst>
          </p:cNvPr>
          <p:cNvSpPr>
            <a:spLocks noGrp="1"/>
          </p:cNvSpPr>
          <p:nvPr>
            <p:ph type="sldNum" sz="quarter" idx="12"/>
          </p:nvPr>
        </p:nvSpPr>
        <p:spPr/>
        <p:txBody>
          <a:bodyPr/>
          <a:lstStyle/>
          <a:p>
            <a:fld id="{71C39700-3191-41AF-B00A-0C98DDB8F943}" type="slidenum">
              <a:rPr lang="nb-NO" smtClean="0"/>
              <a:t>‹#›</a:t>
            </a:fld>
            <a:endParaRPr lang="nb-NO"/>
          </a:p>
        </p:txBody>
      </p:sp>
    </p:spTree>
    <p:extLst>
      <p:ext uri="{BB962C8B-B14F-4D97-AF65-F5344CB8AC3E}">
        <p14:creationId xmlns:p14="http://schemas.microsoft.com/office/powerpoint/2010/main" val="3808735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93AFD40-6C59-474A-AA21-6A68AE13050A}"/>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7D7113A7-8B06-49D5-91F8-3C019181A644}"/>
              </a:ext>
            </a:extLst>
          </p:cNvPr>
          <p:cNvSpPr>
            <a:spLocks noGrp="1"/>
          </p:cNvSpPr>
          <p:nvPr>
            <p:ph type="dt" sz="half" idx="10"/>
          </p:nvPr>
        </p:nvSpPr>
        <p:spPr/>
        <p:txBody>
          <a:bodyPr/>
          <a:lstStyle/>
          <a:p>
            <a:fld id="{9C5E1EE0-C89F-4320-A45C-35D733FF3A00}" type="datetime1">
              <a:rPr lang="nb-NO" smtClean="0"/>
              <a:t>13.11.2024</a:t>
            </a:fld>
            <a:endParaRPr lang="nb-NO"/>
          </a:p>
        </p:txBody>
      </p:sp>
      <p:sp>
        <p:nvSpPr>
          <p:cNvPr id="4" name="Plassholder for bunntekst 3">
            <a:extLst>
              <a:ext uri="{FF2B5EF4-FFF2-40B4-BE49-F238E27FC236}">
                <a16:creationId xmlns:a16="http://schemas.microsoft.com/office/drawing/2014/main" id="{985EE3CB-0E52-41A6-951F-203F24CFCB2E}"/>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1194E991-F735-4E7C-9A56-315F0374516B}"/>
              </a:ext>
            </a:extLst>
          </p:cNvPr>
          <p:cNvSpPr>
            <a:spLocks noGrp="1"/>
          </p:cNvSpPr>
          <p:nvPr>
            <p:ph type="sldNum" sz="quarter" idx="12"/>
          </p:nvPr>
        </p:nvSpPr>
        <p:spPr/>
        <p:txBody>
          <a:bodyPr/>
          <a:lstStyle/>
          <a:p>
            <a:fld id="{71C39700-3191-41AF-B00A-0C98DDB8F943}" type="slidenum">
              <a:rPr lang="nb-NO" smtClean="0"/>
              <a:t>‹#›</a:t>
            </a:fld>
            <a:endParaRPr lang="nb-NO"/>
          </a:p>
        </p:txBody>
      </p:sp>
    </p:spTree>
    <p:extLst>
      <p:ext uri="{BB962C8B-B14F-4D97-AF65-F5344CB8AC3E}">
        <p14:creationId xmlns:p14="http://schemas.microsoft.com/office/powerpoint/2010/main" val="1542641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5682F621-3BAA-44D2-88FE-A8DBF8A3DC47}"/>
              </a:ext>
            </a:extLst>
          </p:cNvPr>
          <p:cNvSpPr>
            <a:spLocks noGrp="1"/>
          </p:cNvSpPr>
          <p:nvPr>
            <p:ph type="dt" sz="half" idx="10"/>
          </p:nvPr>
        </p:nvSpPr>
        <p:spPr/>
        <p:txBody>
          <a:bodyPr/>
          <a:lstStyle/>
          <a:p>
            <a:fld id="{45E372B7-5611-4BA2-9E93-3FC0DE0E0E5A}" type="datetime1">
              <a:rPr lang="nb-NO" smtClean="0"/>
              <a:t>13.11.2024</a:t>
            </a:fld>
            <a:endParaRPr lang="nb-NO"/>
          </a:p>
        </p:txBody>
      </p:sp>
      <p:sp>
        <p:nvSpPr>
          <p:cNvPr id="3" name="Plassholder for bunntekst 2">
            <a:extLst>
              <a:ext uri="{FF2B5EF4-FFF2-40B4-BE49-F238E27FC236}">
                <a16:creationId xmlns:a16="http://schemas.microsoft.com/office/drawing/2014/main" id="{7D70A929-0577-4D51-8187-35B5B8D0E10A}"/>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7C3ABD7D-008E-4454-B0B2-E62A3251D628}"/>
              </a:ext>
            </a:extLst>
          </p:cNvPr>
          <p:cNvSpPr>
            <a:spLocks noGrp="1"/>
          </p:cNvSpPr>
          <p:nvPr>
            <p:ph type="sldNum" sz="quarter" idx="12"/>
          </p:nvPr>
        </p:nvSpPr>
        <p:spPr/>
        <p:txBody>
          <a:bodyPr/>
          <a:lstStyle/>
          <a:p>
            <a:fld id="{71C39700-3191-41AF-B00A-0C98DDB8F943}" type="slidenum">
              <a:rPr lang="nb-NO" smtClean="0"/>
              <a:t>‹#›</a:t>
            </a:fld>
            <a:endParaRPr lang="nb-NO"/>
          </a:p>
        </p:txBody>
      </p:sp>
    </p:spTree>
    <p:extLst>
      <p:ext uri="{BB962C8B-B14F-4D97-AF65-F5344CB8AC3E}">
        <p14:creationId xmlns:p14="http://schemas.microsoft.com/office/powerpoint/2010/main" val="4033182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1C1362C-1E01-408F-8981-76C53C609BC7}"/>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2881A8BB-1533-4DF0-82FE-0D4A9CCA90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9D3DA83F-8F61-4E00-A2DA-726FB518CD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DD42118D-B2AE-47DB-AF2B-4F5DA522D34B}"/>
              </a:ext>
            </a:extLst>
          </p:cNvPr>
          <p:cNvSpPr>
            <a:spLocks noGrp="1"/>
          </p:cNvSpPr>
          <p:nvPr>
            <p:ph type="dt" sz="half" idx="10"/>
          </p:nvPr>
        </p:nvSpPr>
        <p:spPr/>
        <p:txBody>
          <a:bodyPr/>
          <a:lstStyle/>
          <a:p>
            <a:fld id="{58903F6D-C575-4DD1-A462-2DFB140057A2}" type="datetime1">
              <a:rPr lang="nb-NO" smtClean="0"/>
              <a:t>13.11.2024</a:t>
            </a:fld>
            <a:endParaRPr lang="nb-NO"/>
          </a:p>
        </p:txBody>
      </p:sp>
      <p:sp>
        <p:nvSpPr>
          <p:cNvPr id="6" name="Plassholder for bunntekst 5">
            <a:extLst>
              <a:ext uri="{FF2B5EF4-FFF2-40B4-BE49-F238E27FC236}">
                <a16:creationId xmlns:a16="http://schemas.microsoft.com/office/drawing/2014/main" id="{92291393-7D4F-4333-9145-C45F63FC517C}"/>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4FB7B7F3-6C0C-4094-97F4-0E8B04DEAC92}"/>
              </a:ext>
            </a:extLst>
          </p:cNvPr>
          <p:cNvSpPr>
            <a:spLocks noGrp="1"/>
          </p:cNvSpPr>
          <p:nvPr>
            <p:ph type="sldNum" sz="quarter" idx="12"/>
          </p:nvPr>
        </p:nvSpPr>
        <p:spPr/>
        <p:txBody>
          <a:bodyPr/>
          <a:lstStyle/>
          <a:p>
            <a:fld id="{71C39700-3191-41AF-B00A-0C98DDB8F943}" type="slidenum">
              <a:rPr lang="nb-NO" smtClean="0"/>
              <a:t>‹#›</a:t>
            </a:fld>
            <a:endParaRPr lang="nb-NO"/>
          </a:p>
        </p:txBody>
      </p:sp>
    </p:spTree>
    <p:extLst>
      <p:ext uri="{BB962C8B-B14F-4D97-AF65-F5344CB8AC3E}">
        <p14:creationId xmlns:p14="http://schemas.microsoft.com/office/powerpoint/2010/main" val="1606680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6C6D11E-1913-4EF0-A1D1-790DCE2CA1DC}"/>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E56EA2F9-0852-47CB-9A38-2D4A1305FD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6287690C-A723-4F11-929D-073ABE4FED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49B86B61-A5BE-45E8-86BF-A37A31F5875D}"/>
              </a:ext>
            </a:extLst>
          </p:cNvPr>
          <p:cNvSpPr>
            <a:spLocks noGrp="1"/>
          </p:cNvSpPr>
          <p:nvPr>
            <p:ph type="dt" sz="half" idx="10"/>
          </p:nvPr>
        </p:nvSpPr>
        <p:spPr/>
        <p:txBody>
          <a:bodyPr/>
          <a:lstStyle/>
          <a:p>
            <a:fld id="{716B76EB-96ED-49D4-B922-29F6EC910CAD}" type="datetime1">
              <a:rPr lang="nb-NO" smtClean="0"/>
              <a:t>13.11.2024</a:t>
            </a:fld>
            <a:endParaRPr lang="nb-NO"/>
          </a:p>
        </p:txBody>
      </p:sp>
      <p:sp>
        <p:nvSpPr>
          <p:cNvPr id="6" name="Plassholder for bunntekst 5">
            <a:extLst>
              <a:ext uri="{FF2B5EF4-FFF2-40B4-BE49-F238E27FC236}">
                <a16:creationId xmlns:a16="http://schemas.microsoft.com/office/drawing/2014/main" id="{27975387-9872-4932-BC89-872C0F40D968}"/>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1B6394B8-9CBE-47E0-A8DC-641151133B61}"/>
              </a:ext>
            </a:extLst>
          </p:cNvPr>
          <p:cNvSpPr>
            <a:spLocks noGrp="1"/>
          </p:cNvSpPr>
          <p:nvPr>
            <p:ph type="sldNum" sz="quarter" idx="12"/>
          </p:nvPr>
        </p:nvSpPr>
        <p:spPr/>
        <p:txBody>
          <a:bodyPr/>
          <a:lstStyle/>
          <a:p>
            <a:fld id="{71C39700-3191-41AF-B00A-0C98DDB8F943}" type="slidenum">
              <a:rPr lang="nb-NO" smtClean="0"/>
              <a:t>‹#›</a:t>
            </a:fld>
            <a:endParaRPr lang="nb-NO"/>
          </a:p>
        </p:txBody>
      </p:sp>
    </p:spTree>
    <p:extLst>
      <p:ext uri="{BB962C8B-B14F-4D97-AF65-F5344CB8AC3E}">
        <p14:creationId xmlns:p14="http://schemas.microsoft.com/office/powerpoint/2010/main" val="3800316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C3844715-038F-4C8D-B1BA-850FDB7803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3B0FFAE5-2FA1-4CBB-8A43-1FEA3220A4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8D0835DD-BE3A-4B33-AC4D-BE7FD010BF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45B33D-E358-48F3-BCD3-77A8EF252B6B}" type="datetime1">
              <a:rPr lang="nb-NO" smtClean="0"/>
              <a:t>13.11.2024</a:t>
            </a:fld>
            <a:endParaRPr lang="nb-NO"/>
          </a:p>
        </p:txBody>
      </p:sp>
      <p:sp>
        <p:nvSpPr>
          <p:cNvPr id="5" name="Plassholder for bunntekst 4">
            <a:extLst>
              <a:ext uri="{FF2B5EF4-FFF2-40B4-BE49-F238E27FC236}">
                <a16:creationId xmlns:a16="http://schemas.microsoft.com/office/drawing/2014/main" id="{175FEEA2-D9FC-4418-A191-6F624B7284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0E9B35A1-EB9C-41BB-8A90-0426A7C91C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C39700-3191-41AF-B00A-0C98DDB8F943}" type="slidenum">
              <a:rPr lang="nb-NO" smtClean="0"/>
              <a:t>‹#›</a:t>
            </a:fld>
            <a:endParaRPr lang="nb-NO"/>
          </a:p>
        </p:txBody>
      </p:sp>
    </p:spTree>
    <p:extLst>
      <p:ext uri="{BB962C8B-B14F-4D97-AF65-F5344CB8AC3E}">
        <p14:creationId xmlns:p14="http://schemas.microsoft.com/office/powerpoint/2010/main" val="2931671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2E7CC5-C78B-4EBD-9565-3FA00FAA6C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Bilde 3">
            <a:extLst>
              <a:ext uri="{FF2B5EF4-FFF2-40B4-BE49-F238E27FC236}">
                <a16:creationId xmlns:a16="http://schemas.microsoft.com/office/drawing/2014/main" id="{488DB997-218E-418C-BCD5-D3094ABD62C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764988" y="1323393"/>
            <a:ext cx="3368969" cy="4211213"/>
          </a:xfrm>
          <a:prstGeom prst="rect">
            <a:avLst/>
          </a:prstGeom>
          <a:noFill/>
        </p:spPr>
      </p:pic>
      <p:sp>
        <p:nvSpPr>
          <p:cNvPr id="11" name="Freeform: Shape 10">
            <a:extLst>
              <a:ext uri="{FF2B5EF4-FFF2-40B4-BE49-F238E27FC236}">
                <a16:creationId xmlns:a16="http://schemas.microsoft.com/office/drawing/2014/main" id="{3A4529A5-F675-429F-8044-01372BB134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9992" y="0"/>
            <a:ext cx="7562008" cy="6858000"/>
          </a:xfrm>
          <a:custGeom>
            <a:avLst/>
            <a:gdLst>
              <a:gd name="connsiteX0" fmla="*/ 7529613 w 7529613"/>
              <a:gd name="connsiteY0" fmla="*/ 0 h 6858000"/>
              <a:gd name="connsiteX1" fmla="*/ 1222331 w 7529613"/>
              <a:gd name="connsiteY1" fmla="*/ 0 h 6858000"/>
              <a:gd name="connsiteX2" fmla="*/ 1126483 w 7529613"/>
              <a:gd name="connsiteY2" fmla="*/ 148742 h 6858000"/>
              <a:gd name="connsiteX3" fmla="*/ 767554 w 7529613"/>
              <a:gd name="connsiteY3" fmla="*/ 819975 h 6858000"/>
              <a:gd name="connsiteX4" fmla="*/ 742103 w 7529613"/>
              <a:gd name="connsiteY4" fmla="*/ 854514 h 6858000"/>
              <a:gd name="connsiteX5" fmla="*/ 785881 w 7529613"/>
              <a:gd name="connsiteY5" fmla="*/ 750263 h 6858000"/>
              <a:gd name="connsiteX6" fmla="*/ 978978 w 7529613"/>
              <a:gd name="connsiteY6" fmla="*/ 331786 h 6858000"/>
              <a:gd name="connsiteX7" fmla="*/ 1155717 w 7529613"/>
              <a:gd name="connsiteY7" fmla="*/ 0 h 6858000"/>
              <a:gd name="connsiteX8" fmla="*/ 1098249 w 7529613"/>
              <a:gd name="connsiteY8" fmla="*/ 0 h 6858000"/>
              <a:gd name="connsiteX9" fmla="*/ 991458 w 7529613"/>
              <a:gd name="connsiteY9" fmla="*/ 196614 h 6858000"/>
              <a:gd name="connsiteX10" fmla="*/ 493941 w 7529613"/>
              <a:gd name="connsiteY10" fmla="*/ 1371196 h 6858000"/>
              <a:gd name="connsiteX11" fmla="*/ 46485 w 7529613"/>
              <a:gd name="connsiteY11" fmla="*/ 3331516 h 6858000"/>
              <a:gd name="connsiteX12" fmla="*/ 12252 w 7529613"/>
              <a:gd name="connsiteY12" fmla="*/ 4357388 h 6858000"/>
              <a:gd name="connsiteX13" fmla="*/ 170821 w 7529613"/>
              <a:gd name="connsiteY13" fmla="*/ 5552906 h 6858000"/>
              <a:gd name="connsiteX14" fmla="*/ 537265 w 7529613"/>
              <a:gd name="connsiteY14" fmla="*/ 6828295 h 6858000"/>
              <a:gd name="connsiteX15" fmla="*/ 549692 w 7529613"/>
              <a:gd name="connsiteY15" fmla="*/ 6858000 h 6858000"/>
              <a:gd name="connsiteX16" fmla="*/ 602234 w 7529613"/>
              <a:gd name="connsiteY16" fmla="*/ 6858000 h 6858000"/>
              <a:gd name="connsiteX17" fmla="*/ 595414 w 7529613"/>
              <a:gd name="connsiteY17" fmla="*/ 6841549 h 6858000"/>
              <a:gd name="connsiteX18" fmla="*/ 364260 w 7529613"/>
              <a:gd name="connsiteY18" fmla="*/ 6142729 h 6858000"/>
              <a:gd name="connsiteX19" fmla="*/ 213071 w 7529613"/>
              <a:gd name="connsiteY19" fmla="*/ 5513923 h 6858000"/>
              <a:gd name="connsiteX20" fmla="*/ 211290 w 7529613"/>
              <a:gd name="connsiteY20" fmla="*/ 5480401 h 6858000"/>
              <a:gd name="connsiteX21" fmla="*/ 311446 w 7529613"/>
              <a:gd name="connsiteY21" fmla="*/ 5830359 h 6858000"/>
              <a:gd name="connsiteX22" fmla="*/ 622963 w 7529613"/>
              <a:gd name="connsiteY22" fmla="*/ 6670527 h 6858000"/>
              <a:gd name="connsiteX23" fmla="*/ 710464 w 7529613"/>
              <a:gd name="connsiteY23" fmla="*/ 6858000 h 6858000"/>
              <a:gd name="connsiteX24" fmla="*/ 7529613 w 7529613"/>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529613" h="6858000">
                <a:moveTo>
                  <a:pt x="7529613" y="0"/>
                </a:moveTo>
                <a:lnTo>
                  <a:pt x="1222331" y="0"/>
                </a:lnTo>
                <a:lnTo>
                  <a:pt x="1126483" y="148742"/>
                </a:lnTo>
                <a:cubicBezTo>
                  <a:pt x="995323" y="365513"/>
                  <a:pt x="876174" y="589569"/>
                  <a:pt x="767554" y="819975"/>
                </a:cubicBezTo>
                <a:cubicBezTo>
                  <a:pt x="762210" y="833492"/>
                  <a:pt x="753441" y="845393"/>
                  <a:pt x="742103" y="854514"/>
                </a:cubicBezTo>
                <a:cubicBezTo>
                  <a:pt x="756737" y="819849"/>
                  <a:pt x="770991" y="784928"/>
                  <a:pt x="785881" y="750263"/>
                </a:cubicBezTo>
                <a:cubicBezTo>
                  <a:pt x="846713" y="608712"/>
                  <a:pt x="910948" y="469145"/>
                  <a:pt x="978978" y="331786"/>
                </a:cubicBezTo>
                <a:lnTo>
                  <a:pt x="1155717" y="0"/>
                </a:lnTo>
                <a:lnTo>
                  <a:pt x="1098249" y="0"/>
                </a:lnTo>
                <a:lnTo>
                  <a:pt x="991458" y="196614"/>
                </a:lnTo>
                <a:cubicBezTo>
                  <a:pt x="797017" y="573253"/>
                  <a:pt x="633548" y="966066"/>
                  <a:pt x="493941" y="1371196"/>
                </a:cubicBezTo>
                <a:cubicBezTo>
                  <a:pt x="276630" y="2007265"/>
                  <a:pt x="126659" y="2664286"/>
                  <a:pt x="46485" y="3331516"/>
                </a:cubicBezTo>
                <a:cubicBezTo>
                  <a:pt x="4488" y="3672965"/>
                  <a:pt x="-14219" y="4013908"/>
                  <a:pt x="12252" y="4357388"/>
                </a:cubicBezTo>
                <a:cubicBezTo>
                  <a:pt x="43558" y="4758899"/>
                  <a:pt x="90773" y="5157998"/>
                  <a:pt x="170821" y="5552906"/>
                </a:cubicBezTo>
                <a:cubicBezTo>
                  <a:pt x="259109" y="5988893"/>
                  <a:pt x="378967" y="6414594"/>
                  <a:pt x="537265" y="6828295"/>
                </a:cubicBezTo>
                <a:lnTo>
                  <a:pt x="549692" y="6858000"/>
                </a:lnTo>
                <a:lnTo>
                  <a:pt x="602234" y="6858000"/>
                </a:lnTo>
                <a:lnTo>
                  <a:pt x="595414" y="6841549"/>
                </a:lnTo>
                <a:cubicBezTo>
                  <a:pt x="507884" y="6614016"/>
                  <a:pt x="431296" y="6380817"/>
                  <a:pt x="364260" y="6142729"/>
                </a:cubicBezTo>
                <a:cubicBezTo>
                  <a:pt x="305974" y="5935370"/>
                  <a:pt x="262958" y="5723695"/>
                  <a:pt x="213071" y="5513923"/>
                </a:cubicBezTo>
                <a:cubicBezTo>
                  <a:pt x="211892" y="5502788"/>
                  <a:pt x="211299" y="5491601"/>
                  <a:pt x="211290" y="5480401"/>
                </a:cubicBezTo>
                <a:cubicBezTo>
                  <a:pt x="247814" y="5607635"/>
                  <a:pt x="276958" y="5719759"/>
                  <a:pt x="311446" y="5830359"/>
                </a:cubicBezTo>
                <a:cubicBezTo>
                  <a:pt x="401357" y="6118381"/>
                  <a:pt x="505060" y="6398531"/>
                  <a:pt x="622963" y="6670527"/>
                </a:cubicBezTo>
                <a:lnTo>
                  <a:pt x="710464" y="6858000"/>
                </a:lnTo>
                <a:lnTo>
                  <a:pt x="7529613" y="6858000"/>
                </a:lnTo>
                <a:close/>
              </a:path>
            </a:pathLst>
          </a:custGeom>
          <a:solidFill>
            <a:schemeClr val="accent2"/>
          </a:solidFill>
          <a:ln w="6857" cap="flat">
            <a:noFill/>
            <a:prstDash val="solid"/>
            <a:miter/>
          </a:ln>
        </p:spPr>
        <p:txBody>
          <a:bodyPr wrap="square" rtlCol="0" anchor="ctr">
            <a:noAutofit/>
          </a:bodyPr>
          <a:lstStyle/>
          <a:p>
            <a:endParaRPr lang="en-US"/>
          </a:p>
        </p:txBody>
      </p:sp>
      <p:sp>
        <p:nvSpPr>
          <p:cNvPr id="2" name="Tittel 1">
            <a:extLst>
              <a:ext uri="{FF2B5EF4-FFF2-40B4-BE49-F238E27FC236}">
                <a16:creationId xmlns:a16="http://schemas.microsoft.com/office/drawing/2014/main" id="{72DBB5AB-1480-4615-A9C8-2BD0ED0D680F}"/>
              </a:ext>
            </a:extLst>
          </p:cNvPr>
          <p:cNvSpPr>
            <a:spLocks noGrp="1"/>
          </p:cNvSpPr>
          <p:nvPr>
            <p:ph type="ctrTitle"/>
          </p:nvPr>
        </p:nvSpPr>
        <p:spPr>
          <a:xfrm>
            <a:off x="5622061" y="762538"/>
            <a:ext cx="5649349" cy="3199862"/>
          </a:xfrm>
        </p:spPr>
        <p:txBody>
          <a:bodyPr anchor="b">
            <a:normAutofit/>
          </a:bodyPr>
          <a:lstStyle/>
          <a:p>
            <a:pPr algn="l"/>
            <a:r>
              <a:rPr lang="nb-NO" sz="4600" dirty="0">
                <a:solidFill>
                  <a:srgbClr val="FFFFFF"/>
                </a:solidFill>
              </a:rPr>
              <a:t>Kommunedirektørens forslag til budsjett 2025 og økonomiplan 2025-2028</a:t>
            </a:r>
          </a:p>
        </p:txBody>
      </p:sp>
      <p:sp>
        <p:nvSpPr>
          <p:cNvPr id="3" name="Undertittel 2">
            <a:extLst>
              <a:ext uri="{FF2B5EF4-FFF2-40B4-BE49-F238E27FC236}">
                <a16:creationId xmlns:a16="http://schemas.microsoft.com/office/drawing/2014/main" id="{6FCF00B7-8D4F-49B1-996E-D1CA5EED39DD}"/>
              </a:ext>
            </a:extLst>
          </p:cNvPr>
          <p:cNvSpPr>
            <a:spLocks noGrp="1"/>
          </p:cNvSpPr>
          <p:nvPr>
            <p:ph type="subTitle" idx="1"/>
          </p:nvPr>
        </p:nvSpPr>
        <p:spPr>
          <a:xfrm>
            <a:off x="5622061" y="4312561"/>
            <a:ext cx="5649349" cy="1687815"/>
          </a:xfrm>
        </p:spPr>
        <p:txBody>
          <a:bodyPr anchor="t">
            <a:normAutofit/>
          </a:bodyPr>
          <a:lstStyle/>
          <a:p>
            <a:pPr algn="l"/>
            <a:r>
              <a:rPr lang="nb-NO" dirty="0">
                <a:solidFill>
                  <a:srgbClr val="FFFFFF"/>
                </a:solidFill>
              </a:rPr>
              <a:t>Orientering til Bindal kommunestyre 14.11.24</a:t>
            </a:r>
          </a:p>
        </p:txBody>
      </p:sp>
      <p:sp>
        <p:nvSpPr>
          <p:cNvPr id="13" name="sketch line">
            <a:extLst>
              <a:ext uri="{FF2B5EF4-FFF2-40B4-BE49-F238E27FC236}">
                <a16:creationId xmlns:a16="http://schemas.microsoft.com/office/drawing/2014/main" id="{63DAB858-5A0C-4AFF-AAC6-705EDF8DB7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17682" y="4043302"/>
            <a:ext cx="5303520" cy="18288"/>
          </a:xfrm>
          <a:custGeom>
            <a:avLst/>
            <a:gdLst>
              <a:gd name="connsiteX0" fmla="*/ 0 w 5303520"/>
              <a:gd name="connsiteY0" fmla="*/ 0 h 18288"/>
              <a:gd name="connsiteX1" fmla="*/ 556870 w 5303520"/>
              <a:gd name="connsiteY1" fmla="*/ 0 h 18288"/>
              <a:gd name="connsiteX2" fmla="*/ 1272845 w 5303520"/>
              <a:gd name="connsiteY2" fmla="*/ 0 h 18288"/>
              <a:gd name="connsiteX3" fmla="*/ 1882750 w 5303520"/>
              <a:gd name="connsiteY3" fmla="*/ 0 h 18288"/>
              <a:gd name="connsiteX4" fmla="*/ 2439619 w 5303520"/>
              <a:gd name="connsiteY4" fmla="*/ 0 h 18288"/>
              <a:gd name="connsiteX5" fmla="*/ 3155594 w 5303520"/>
              <a:gd name="connsiteY5" fmla="*/ 0 h 18288"/>
              <a:gd name="connsiteX6" fmla="*/ 3818534 w 5303520"/>
              <a:gd name="connsiteY6" fmla="*/ 0 h 18288"/>
              <a:gd name="connsiteX7" fmla="*/ 4481474 w 5303520"/>
              <a:gd name="connsiteY7" fmla="*/ 0 h 18288"/>
              <a:gd name="connsiteX8" fmla="*/ 5303520 w 5303520"/>
              <a:gd name="connsiteY8" fmla="*/ 0 h 18288"/>
              <a:gd name="connsiteX9" fmla="*/ 5303520 w 5303520"/>
              <a:gd name="connsiteY9" fmla="*/ 18288 h 18288"/>
              <a:gd name="connsiteX10" fmla="*/ 4746650 w 5303520"/>
              <a:gd name="connsiteY10" fmla="*/ 18288 h 18288"/>
              <a:gd name="connsiteX11" fmla="*/ 4242816 w 5303520"/>
              <a:gd name="connsiteY11" fmla="*/ 18288 h 18288"/>
              <a:gd name="connsiteX12" fmla="*/ 3526841 w 5303520"/>
              <a:gd name="connsiteY12" fmla="*/ 18288 h 18288"/>
              <a:gd name="connsiteX13" fmla="*/ 2969971 w 5303520"/>
              <a:gd name="connsiteY13" fmla="*/ 18288 h 18288"/>
              <a:gd name="connsiteX14" fmla="*/ 2253996 w 5303520"/>
              <a:gd name="connsiteY14" fmla="*/ 18288 h 18288"/>
              <a:gd name="connsiteX15" fmla="*/ 1484986 w 5303520"/>
              <a:gd name="connsiteY15" fmla="*/ 18288 h 18288"/>
              <a:gd name="connsiteX16" fmla="*/ 875081 w 5303520"/>
              <a:gd name="connsiteY16" fmla="*/ 18288 h 18288"/>
              <a:gd name="connsiteX17" fmla="*/ 0 w 5303520"/>
              <a:gd name="connsiteY17" fmla="*/ 18288 h 18288"/>
              <a:gd name="connsiteX18" fmla="*/ 0 w 530352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303520" h="18288" fill="none" extrusionOk="0">
                <a:moveTo>
                  <a:pt x="0" y="0"/>
                </a:moveTo>
                <a:cubicBezTo>
                  <a:pt x="191807" y="-19560"/>
                  <a:pt x="373092" y="14032"/>
                  <a:pt x="556870" y="0"/>
                </a:cubicBezTo>
                <a:cubicBezTo>
                  <a:pt x="740648" y="-14032"/>
                  <a:pt x="1109645" y="5886"/>
                  <a:pt x="1272845" y="0"/>
                </a:cubicBezTo>
                <a:cubicBezTo>
                  <a:pt x="1436045" y="-5886"/>
                  <a:pt x="1723352" y="-21940"/>
                  <a:pt x="1882750" y="0"/>
                </a:cubicBezTo>
                <a:cubicBezTo>
                  <a:pt x="2042148" y="21940"/>
                  <a:pt x="2308812" y="-23394"/>
                  <a:pt x="2439619" y="0"/>
                </a:cubicBezTo>
                <a:cubicBezTo>
                  <a:pt x="2570426" y="23394"/>
                  <a:pt x="2936980" y="-3315"/>
                  <a:pt x="3155594" y="0"/>
                </a:cubicBezTo>
                <a:cubicBezTo>
                  <a:pt x="3374208" y="3315"/>
                  <a:pt x="3528026" y="24519"/>
                  <a:pt x="3818534" y="0"/>
                </a:cubicBezTo>
                <a:cubicBezTo>
                  <a:pt x="4109042" y="-24519"/>
                  <a:pt x="4161759" y="-18720"/>
                  <a:pt x="4481474" y="0"/>
                </a:cubicBezTo>
                <a:cubicBezTo>
                  <a:pt x="4801189" y="18720"/>
                  <a:pt x="5011126" y="27308"/>
                  <a:pt x="5303520" y="0"/>
                </a:cubicBezTo>
                <a:cubicBezTo>
                  <a:pt x="5304050" y="6954"/>
                  <a:pt x="5304254" y="12839"/>
                  <a:pt x="5303520" y="18288"/>
                </a:cubicBezTo>
                <a:cubicBezTo>
                  <a:pt x="5132450" y="501"/>
                  <a:pt x="4953391" y="18714"/>
                  <a:pt x="4746650" y="18288"/>
                </a:cubicBezTo>
                <a:cubicBezTo>
                  <a:pt x="4539909" y="17863"/>
                  <a:pt x="4361261" y="7168"/>
                  <a:pt x="4242816" y="18288"/>
                </a:cubicBezTo>
                <a:cubicBezTo>
                  <a:pt x="4124371" y="29408"/>
                  <a:pt x="3754907" y="21026"/>
                  <a:pt x="3526841" y="18288"/>
                </a:cubicBezTo>
                <a:cubicBezTo>
                  <a:pt x="3298775" y="15550"/>
                  <a:pt x="3164473" y="3913"/>
                  <a:pt x="2969971" y="18288"/>
                </a:cubicBezTo>
                <a:cubicBezTo>
                  <a:pt x="2775469" y="32664"/>
                  <a:pt x="2608536" y="2050"/>
                  <a:pt x="2253996" y="18288"/>
                </a:cubicBezTo>
                <a:cubicBezTo>
                  <a:pt x="1899456" y="34526"/>
                  <a:pt x="1752044" y="28789"/>
                  <a:pt x="1484986" y="18288"/>
                </a:cubicBezTo>
                <a:cubicBezTo>
                  <a:pt x="1217928" y="7788"/>
                  <a:pt x="1060609" y="-4784"/>
                  <a:pt x="875081" y="18288"/>
                </a:cubicBezTo>
                <a:cubicBezTo>
                  <a:pt x="689553" y="41360"/>
                  <a:pt x="188846" y="25228"/>
                  <a:pt x="0" y="18288"/>
                </a:cubicBezTo>
                <a:cubicBezTo>
                  <a:pt x="-570" y="9279"/>
                  <a:pt x="132" y="5100"/>
                  <a:pt x="0" y="0"/>
                </a:cubicBezTo>
                <a:close/>
              </a:path>
              <a:path w="5303520" h="18288" stroke="0" extrusionOk="0">
                <a:moveTo>
                  <a:pt x="0" y="0"/>
                </a:moveTo>
                <a:cubicBezTo>
                  <a:pt x="181149" y="2038"/>
                  <a:pt x="442175" y="-27591"/>
                  <a:pt x="609905" y="0"/>
                </a:cubicBezTo>
                <a:cubicBezTo>
                  <a:pt x="777636" y="27591"/>
                  <a:pt x="947554" y="-24271"/>
                  <a:pt x="1113739" y="0"/>
                </a:cubicBezTo>
                <a:cubicBezTo>
                  <a:pt x="1279924" y="24271"/>
                  <a:pt x="1721318" y="-30891"/>
                  <a:pt x="1882750" y="0"/>
                </a:cubicBezTo>
                <a:cubicBezTo>
                  <a:pt x="2044182" y="30891"/>
                  <a:pt x="2270822" y="-14002"/>
                  <a:pt x="2492654" y="0"/>
                </a:cubicBezTo>
                <a:cubicBezTo>
                  <a:pt x="2714486" y="14002"/>
                  <a:pt x="2822632" y="27292"/>
                  <a:pt x="3102559" y="0"/>
                </a:cubicBezTo>
                <a:cubicBezTo>
                  <a:pt x="3382487" y="-27292"/>
                  <a:pt x="3489743" y="-31235"/>
                  <a:pt x="3871570" y="0"/>
                </a:cubicBezTo>
                <a:cubicBezTo>
                  <a:pt x="4253397" y="31235"/>
                  <a:pt x="4301475" y="22800"/>
                  <a:pt x="4428439" y="0"/>
                </a:cubicBezTo>
                <a:cubicBezTo>
                  <a:pt x="4555403" y="-22800"/>
                  <a:pt x="5018410" y="43534"/>
                  <a:pt x="5303520" y="0"/>
                </a:cubicBezTo>
                <a:cubicBezTo>
                  <a:pt x="5302837" y="5414"/>
                  <a:pt x="5302800" y="12510"/>
                  <a:pt x="5303520" y="18288"/>
                </a:cubicBezTo>
                <a:cubicBezTo>
                  <a:pt x="5082751" y="18456"/>
                  <a:pt x="4993374" y="24100"/>
                  <a:pt x="4746650" y="18288"/>
                </a:cubicBezTo>
                <a:cubicBezTo>
                  <a:pt x="4499926" y="12477"/>
                  <a:pt x="4368648" y="-7187"/>
                  <a:pt x="4083710" y="18288"/>
                </a:cubicBezTo>
                <a:cubicBezTo>
                  <a:pt x="3798772" y="43763"/>
                  <a:pt x="3729434" y="5501"/>
                  <a:pt x="3473806" y="18288"/>
                </a:cubicBezTo>
                <a:cubicBezTo>
                  <a:pt x="3218178" y="31075"/>
                  <a:pt x="3056855" y="30003"/>
                  <a:pt x="2704795" y="18288"/>
                </a:cubicBezTo>
                <a:cubicBezTo>
                  <a:pt x="2352735" y="6573"/>
                  <a:pt x="2319447" y="29257"/>
                  <a:pt x="1935785" y="18288"/>
                </a:cubicBezTo>
                <a:cubicBezTo>
                  <a:pt x="1552123" y="7320"/>
                  <a:pt x="1532619" y="-467"/>
                  <a:pt x="1378915" y="18288"/>
                </a:cubicBezTo>
                <a:cubicBezTo>
                  <a:pt x="1225211" y="37043"/>
                  <a:pt x="1038692" y="34308"/>
                  <a:pt x="715975" y="18288"/>
                </a:cubicBezTo>
                <a:cubicBezTo>
                  <a:pt x="393258" y="2268"/>
                  <a:pt x="303768" y="26944"/>
                  <a:pt x="0" y="18288"/>
                </a:cubicBezTo>
                <a:cubicBezTo>
                  <a:pt x="-306" y="11061"/>
                  <a:pt x="-655" y="7751"/>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lassholder for lysbildenummer 4">
            <a:extLst>
              <a:ext uri="{FF2B5EF4-FFF2-40B4-BE49-F238E27FC236}">
                <a16:creationId xmlns:a16="http://schemas.microsoft.com/office/drawing/2014/main" id="{DE12D768-7B71-4D78-B557-B5A8FCE0E72B}"/>
              </a:ext>
            </a:extLst>
          </p:cNvPr>
          <p:cNvSpPr>
            <a:spLocks noGrp="1"/>
          </p:cNvSpPr>
          <p:nvPr>
            <p:ph type="sldNum" sz="quarter" idx="12"/>
          </p:nvPr>
        </p:nvSpPr>
        <p:spPr/>
        <p:txBody>
          <a:bodyPr/>
          <a:lstStyle/>
          <a:p>
            <a:fld id="{71C39700-3191-41AF-B00A-0C98DDB8F943}" type="slidenum">
              <a:rPr lang="nb-NO" smtClean="0"/>
              <a:t>1</a:t>
            </a:fld>
            <a:endParaRPr lang="nb-NO"/>
          </a:p>
        </p:txBody>
      </p:sp>
    </p:spTree>
    <p:extLst>
      <p:ext uri="{BB962C8B-B14F-4D97-AF65-F5344CB8AC3E}">
        <p14:creationId xmlns:p14="http://schemas.microsoft.com/office/powerpoint/2010/main" val="2444822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F80A1882-7497-B4BF-DC88-FED46154F9B9}"/>
              </a:ext>
            </a:extLst>
          </p:cNvPr>
          <p:cNvSpPr>
            <a:spLocks noGrp="1"/>
          </p:cNvSpPr>
          <p:nvPr>
            <p:ph idx="1"/>
          </p:nvPr>
        </p:nvSpPr>
        <p:spPr/>
        <p:txBody>
          <a:bodyPr/>
          <a:lstStyle/>
          <a:p>
            <a:r>
              <a:rPr lang="nb-NO" u="sng" dirty="0"/>
              <a:t>Hvorfor ta ned Bindal kommunes driftsnivå:</a:t>
            </a:r>
          </a:p>
          <a:p>
            <a:r>
              <a:rPr lang="nb-NO" dirty="0"/>
              <a:t>Vi har alt for høye driftsutgifter i forhold til våre inntekter, noe som også er påpekt av statsforvalteren.</a:t>
            </a:r>
          </a:p>
          <a:p>
            <a:r>
              <a:rPr lang="nb-NO" dirty="0"/>
              <a:t>Vi er svært avhengig av havbruksfondet og </a:t>
            </a:r>
            <a:r>
              <a:rPr lang="nb-NO" dirty="0" err="1"/>
              <a:t>konsesjonskraftinntektene</a:t>
            </a:r>
            <a:r>
              <a:rPr lang="nb-NO" dirty="0"/>
              <a:t>. Endringer i disse ordninger kan bli svært alvorlige for Bindal kommune, og sette oss i akutt knipe.</a:t>
            </a:r>
          </a:p>
          <a:p>
            <a:r>
              <a:rPr lang="nb-NO" dirty="0"/>
              <a:t>Min påstand: Det vil komme endringer i inntektsfordelingen som vil ramme Bindal kommune.</a:t>
            </a:r>
          </a:p>
        </p:txBody>
      </p:sp>
      <p:sp>
        <p:nvSpPr>
          <p:cNvPr id="4" name="Plassholder for lysbildenummer 3">
            <a:extLst>
              <a:ext uri="{FF2B5EF4-FFF2-40B4-BE49-F238E27FC236}">
                <a16:creationId xmlns:a16="http://schemas.microsoft.com/office/drawing/2014/main" id="{AE858708-C149-BA0B-6CC1-DF50122BD5D0}"/>
              </a:ext>
            </a:extLst>
          </p:cNvPr>
          <p:cNvSpPr>
            <a:spLocks noGrp="1"/>
          </p:cNvSpPr>
          <p:nvPr>
            <p:ph type="sldNum" sz="quarter" idx="12"/>
          </p:nvPr>
        </p:nvSpPr>
        <p:spPr/>
        <p:txBody>
          <a:bodyPr/>
          <a:lstStyle/>
          <a:p>
            <a:fld id="{71C39700-3191-41AF-B00A-0C98DDB8F943}" type="slidenum">
              <a:rPr lang="nb-NO" smtClean="0"/>
              <a:t>10</a:t>
            </a:fld>
            <a:endParaRPr lang="nb-NO"/>
          </a:p>
        </p:txBody>
      </p:sp>
      <p:pic>
        <p:nvPicPr>
          <p:cNvPr id="5" name="Bilde 4">
            <a:extLst>
              <a:ext uri="{FF2B5EF4-FFF2-40B4-BE49-F238E27FC236}">
                <a16:creationId xmlns:a16="http://schemas.microsoft.com/office/drawing/2014/main" id="{4E2A8D00-44E7-2729-0EEE-49EA27FE76D5}"/>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392CFB09-59CA-8D91-F572-59EFD5C5F12D}"/>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699CAE03-72F8-011F-F128-918C27A36B2C}"/>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1585218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00D20C0C-7D8D-B617-B26A-803AE849DED5}"/>
              </a:ext>
            </a:extLst>
          </p:cNvPr>
          <p:cNvSpPr>
            <a:spLocks noGrp="1"/>
          </p:cNvSpPr>
          <p:nvPr>
            <p:ph idx="1"/>
          </p:nvPr>
        </p:nvSpPr>
        <p:spPr/>
        <p:txBody>
          <a:bodyPr/>
          <a:lstStyle/>
          <a:p>
            <a:r>
              <a:rPr lang="nb-NO" dirty="0"/>
              <a:t>Det foregår prosesser, utredninger og debatter som understøtter dette. I innslaget på Dagsrevyen snakket selv KS om behov for å se på inntektsfordelingen. I inntektssystemutvalgets rapport var Bindal tredje verst i landet i tap pr. innbygger i rapporten. Dette ville ha gitt årlig tap på 8 millioner kroner. Dette ble ikke vedtatt.</a:t>
            </a:r>
          </a:p>
        </p:txBody>
      </p:sp>
      <p:sp>
        <p:nvSpPr>
          <p:cNvPr id="4" name="Plassholder for lysbildenummer 3">
            <a:extLst>
              <a:ext uri="{FF2B5EF4-FFF2-40B4-BE49-F238E27FC236}">
                <a16:creationId xmlns:a16="http://schemas.microsoft.com/office/drawing/2014/main" id="{3CC872D7-304E-F681-B2AA-F26DCEA5524A}"/>
              </a:ext>
            </a:extLst>
          </p:cNvPr>
          <p:cNvSpPr>
            <a:spLocks noGrp="1"/>
          </p:cNvSpPr>
          <p:nvPr>
            <p:ph type="sldNum" sz="quarter" idx="12"/>
          </p:nvPr>
        </p:nvSpPr>
        <p:spPr/>
        <p:txBody>
          <a:bodyPr/>
          <a:lstStyle/>
          <a:p>
            <a:fld id="{71C39700-3191-41AF-B00A-0C98DDB8F943}" type="slidenum">
              <a:rPr lang="nb-NO" smtClean="0"/>
              <a:t>11</a:t>
            </a:fld>
            <a:endParaRPr lang="nb-NO"/>
          </a:p>
        </p:txBody>
      </p:sp>
      <p:pic>
        <p:nvPicPr>
          <p:cNvPr id="5" name="Bilde 4">
            <a:extLst>
              <a:ext uri="{FF2B5EF4-FFF2-40B4-BE49-F238E27FC236}">
                <a16:creationId xmlns:a16="http://schemas.microsoft.com/office/drawing/2014/main" id="{DE7B7844-AFEB-9ABE-BF4A-AB80EC688ADC}"/>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FD25D160-5A5C-41CD-EAA0-380C06B06D96}"/>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9F5B1497-B87F-2AE0-F426-3AF566E96A03}"/>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127806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AA15D470-6013-EE3A-B969-E5F290BC8AB7}"/>
              </a:ext>
            </a:extLst>
          </p:cNvPr>
          <p:cNvSpPr>
            <a:spLocks noGrp="1"/>
          </p:cNvSpPr>
          <p:nvPr>
            <p:ph idx="1"/>
          </p:nvPr>
        </p:nvSpPr>
        <p:spPr/>
        <p:txBody>
          <a:bodyPr/>
          <a:lstStyle/>
          <a:p>
            <a:r>
              <a:rPr lang="nb-NO" dirty="0"/>
              <a:t>Kraftskatteutvalget kom i NOU 2019:16 med forslag, som dersom det hadde blitt vedtatt hadde ført til årlig inntektstap for Bindal kommune på ca. 15 millioner. Dette var majoriteten av våre kraftinntekter. Da var det bortimot krisestemning blant ordførere og rådmenn i mange kommuner – inkludert i Bindal. </a:t>
            </a:r>
          </a:p>
          <a:p>
            <a:r>
              <a:rPr lang="nb-NO" dirty="0"/>
              <a:t>I 2025 er det Stortingsvalg. Hva skjer da?</a:t>
            </a:r>
          </a:p>
          <a:p>
            <a:r>
              <a:rPr lang="nb-NO" dirty="0"/>
              <a:t>I gjennomsnitt har vi de siste år mistet en million kroner hvert år i rammetilskudd som følge av reduksjon i innbyggertall. </a:t>
            </a:r>
          </a:p>
        </p:txBody>
      </p:sp>
      <p:sp>
        <p:nvSpPr>
          <p:cNvPr id="4" name="Plassholder for lysbildenummer 3">
            <a:extLst>
              <a:ext uri="{FF2B5EF4-FFF2-40B4-BE49-F238E27FC236}">
                <a16:creationId xmlns:a16="http://schemas.microsoft.com/office/drawing/2014/main" id="{82E2AF5F-023D-E4EF-1D81-EFD898E2AE83}"/>
              </a:ext>
            </a:extLst>
          </p:cNvPr>
          <p:cNvSpPr>
            <a:spLocks noGrp="1"/>
          </p:cNvSpPr>
          <p:nvPr>
            <p:ph type="sldNum" sz="quarter" idx="12"/>
          </p:nvPr>
        </p:nvSpPr>
        <p:spPr/>
        <p:txBody>
          <a:bodyPr/>
          <a:lstStyle/>
          <a:p>
            <a:fld id="{71C39700-3191-41AF-B00A-0C98DDB8F943}" type="slidenum">
              <a:rPr lang="nb-NO" smtClean="0"/>
              <a:t>12</a:t>
            </a:fld>
            <a:endParaRPr lang="nb-NO"/>
          </a:p>
        </p:txBody>
      </p:sp>
      <p:pic>
        <p:nvPicPr>
          <p:cNvPr id="5" name="Bilde 4">
            <a:extLst>
              <a:ext uri="{FF2B5EF4-FFF2-40B4-BE49-F238E27FC236}">
                <a16:creationId xmlns:a16="http://schemas.microsoft.com/office/drawing/2014/main" id="{097C56AA-7B98-7566-707F-B52386358D38}"/>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5E5C47A6-D66F-C802-0274-AEA9E0ABF1A4}"/>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B1EC8F10-2FB9-19A4-DBE4-066C262FE7BA}"/>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2496713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C80F6AE3-EC0C-D8C1-579B-BF22E791F435}"/>
              </a:ext>
            </a:extLst>
          </p:cNvPr>
          <p:cNvSpPr>
            <a:spLocks noGrp="1"/>
          </p:cNvSpPr>
          <p:nvPr>
            <p:ph idx="1"/>
          </p:nvPr>
        </p:nvSpPr>
        <p:spPr/>
        <p:txBody>
          <a:bodyPr>
            <a:normAutofit/>
          </a:bodyPr>
          <a:lstStyle/>
          <a:p>
            <a:r>
              <a:rPr lang="nb-NO" dirty="0">
                <a:effectLst/>
                <a:latin typeface="Calibri" panose="020F0502020204030204" pitchFamily="34" charset="0"/>
                <a:ea typeface="Times New Roman" panose="02020603050405020304" pitchFamily="18" charset="0"/>
                <a:cs typeface="Times New Roman" panose="02020603050405020304" pitchFamily="18" charset="0"/>
              </a:rPr>
              <a:t>For å få en bærekraftig økonomi på sikt må det ses på større grep. Tjenestenivå må ned. Størstedelen av våre utgifter gjelder stillinger, og antallet må reduseres. Dette uten at det skal skje oppsigelser. I dag vurderes enhver ansettelse. Ved enhver utlysning må sektor-/enhetsleder lage interne begrunnelser som HR-sjef diskuterer med kommunedirektør eller sektorleder før stillingen eventuelt lyses ut. </a:t>
            </a:r>
            <a:endParaRPr lang="nb-NO" dirty="0"/>
          </a:p>
        </p:txBody>
      </p:sp>
      <p:sp>
        <p:nvSpPr>
          <p:cNvPr id="4" name="Plassholder for lysbildenummer 3">
            <a:extLst>
              <a:ext uri="{FF2B5EF4-FFF2-40B4-BE49-F238E27FC236}">
                <a16:creationId xmlns:a16="http://schemas.microsoft.com/office/drawing/2014/main" id="{283F98C1-3D6F-8A39-A730-94ADF97187D8}"/>
              </a:ext>
            </a:extLst>
          </p:cNvPr>
          <p:cNvSpPr>
            <a:spLocks noGrp="1"/>
          </p:cNvSpPr>
          <p:nvPr>
            <p:ph type="sldNum" sz="quarter" idx="12"/>
          </p:nvPr>
        </p:nvSpPr>
        <p:spPr/>
        <p:txBody>
          <a:bodyPr/>
          <a:lstStyle/>
          <a:p>
            <a:fld id="{71C39700-3191-41AF-B00A-0C98DDB8F943}" type="slidenum">
              <a:rPr lang="nb-NO" smtClean="0"/>
              <a:t>13</a:t>
            </a:fld>
            <a:endParaRPr lang="nb-NO"/>
          </a:p>
        </p:txBody>
      </p:sp>
      <p:pic>
        <p:nvPicPr>
          <p:cNvPr id="5" name="Bilde 4">
            <a:extLst>
              <a:ext uri="{FF2B5EF4-FFF2-40B4-BE49-F238E27FC236}">
                <a16:creationId xmlns:a16="http://schemas.microsoft.com/office/drawing/2014/main" id="{8D7B8635-2527-096C-0297-CD35F0C3BC4C}"/>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31F2C941-5B44-91DB-4CED-ABE82312DA99}"/>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2CBFF87E-DCC3-E716-155C-1BA7D71ECCDA}"/>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9185773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784D4AE9-C389-2EC8-C32A-EB800EF26CA2}"/>
              </a:ext>
            </a:extLst>
          </p:cNvPr>
          <p:cNvSpPr>
            <a:spLocks noGrp="1"/>
          </p:cNvSpPr>
          <p:nvPr>
            <p:ph idx="1"/>
          </p:nvPr>
        </p:nvSpPr>
        <p:spPr/>
        <p:txBody>
          <a:bodyPr/>
          <a:lstStyle/>
          <a:p>
            <a:r>
              <a:rPr lang="nb-NO" dirty="0">
                <a:effectLst/>
                <a:latin typeface="Calibri" panose="020F0502020204030204" pitchFamily="34" charset="0"/>
                <a:ea typeface="Times New Roman" panose="02020603050405020304" pitchFamily="18" charset="0"/>
                <a:cs typeface="Times New Roman" panose="02020603050405020304" pitchFamily="18" charset="0"/>
              </a:rPr>
              <a:t>Vi må løse oppgaver på nye måter og ha enda mer tverrsektorielt og interkommunalt samarbeid. Hva kan vi gjøre annerledes, og hvilke konsekvenser har dette.</a:t>
            </a:r>
            <a:r>
              <a:rPr lang="nb-NO"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nb-NO" dirty="0">
                <a:effectLst/>
                <a:latin typeface="Calibri" panose="020F0502020204030204" pitchFamily="34" charset="0"/>
                <a:ea typeface="Times New Roman" panose="02020603050405020304" pitchFamily="18" charset="0"/>
                <a:cs typeface="Times New Roman" panose="02020603050405020304" pitchFamily="18" charset="0"/>
              </a:rPr>
              <a:t>Fleksibilitet og endringsvilje må stå i fokus. Digitalisering vil være viktig, og effekt av digitalisering må synliggjøres. Rekruttering er mer utfordrende enn før, og dette kommer til å bli et enda større problem i samfunnet. </a:t>
            </a:r>
          </a:p>
          <a:p>
            <a:endParaRPr lang="nb-NO" dirty="0"/>
          </a:p>
        </p:txBody>
      </p:sp>
      <p:sp>
        <p:nvSpPr>
          <p:cNvPr id="4" name="Plassholder for lysbildenummer 3">
            <a:extLst>
              <a:ext uri="{FF2B5EF4-FFF2-40B4-BE49-F238E27FC236}">
                <a16:creationId xmlns:a16="http://schemas.microsoft.com/office/drawing/2014/main" id="{B70D9C71-6D79-991B-AA5F-844A589C45A9}"/>
              </a:ext>
            </a:extLst>
          </p:cNvPr>
          <p:cNvSpPr>
            <a:spLocks noGrp="1"/>
          </p:cNvSpPr>
          <p:nvPr>
            <p:ph type="sldNum" sz="quarter" idx="12"/>
          </p:nvPr>
        </p:nvSpPr>
        <p:spPr/>
        <p:txBody>
          <a:bodyPr/>
          <a:lstStyle/>
          <a:p>
            <a:fld id="{71C39700-3191-41AF-B00A-0C98DDB8F943}" type="slidenum">
              <a:rPr lang="nb-NO" smtClean="0"/>
              <a:t>14</a:t>
            </a:fld>
            <a:endParaRPr lang="nb-NO"/>
          </a:p>
        </p:txBody>
      </p:sp>
      <p:pic>
        <p:nvPicPr>
          <p:cNvPr id="5" name="Bilde 4">
            <a:extLst>
              <a:ext uri="{FF2B5EF4-FFF2-40B4-BE49-F238E27FC236}">
                <a16:creationId xmlns:a16="http://schemas.microsoft.com/office/drawing/2014/main" id="{C35E6D2C-B52E-78E2-602A-9CEE28A7AA58}"/>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D2DCE0C0-8966-7CE6-FB41-F07CEC98ACF1}"/>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7D84C404-08C7-19A4-205B-DAB617FA2576}"/>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2364203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13354259-859C-0C36-66D7-60FB7173504A}"/>
              </a:ext>
            </a:extLst>
          </p:cNvPr>
          <p:cNvSpPr>
            <a:spLocks noGrp="1"/>
          </p:cNvSpPr>
          <p:nvPr>
            <p:ph idx="1"/>
          </p:nvPr>
        </p:nvSpPr>
        <p:spPr/>
        <p:txBody>
          <a:bodyPr/>
          <a:lstStyle/>
          <a:p>
            <a:r>
              <a:rPr lang="nb-NO" dirty="0"/>
              <a:t>Bindal kommune kommer ikke til å lykkes med omstillingen dersom den skal basere seg på at kommunedirektøren kommer med endringsforslag som så skal behandles i kommunestyret uten nødvendig forankring. Garantert ikke!</a:t>
            </a:r>
          </a:p>
          <a:p>
            <a:r>
              <a:rPr lang="nb-NO" dirty="0">
                <a:effectLst/>
                <a:latin typeface="Calibri" panose="020F0502020204030204" pitchFamily="34" charset="0"/>
                <a:ea typeface="Times New Roman" panose="02020603050405020304" pitchFamily="18" charset="0"/>
                <a:cs typeface="Times New Roman" panose="02020603050405020304" pitchFamily="18" charset="0"/>
              </a:rPr>
              <a:t>Kommunedirektøren mener at vi må legge opp til en annerledes arbeidsform for budsjett og økonomiplan i Bindal kommune. </a:t>
            </a:r>
            <a:endParaRPr lang="nb-NO" dirty="0"/>
          </a:p>
        </p:txBody>
      </p:sp>
      <p:sp>
        <p:nvSpPr>
          <p:cNvPr id="4" name="Plassholder for lysbildenummer 3">
            <a:extLst>
              <a:ext uri="{FF2B5EF4-FFF2-40B4-BE49-F238E27FC236}">
                <a16:creationId xmlns:a16="http://schemas.microsoft.com/office/drawing/2014/main" id="{D27EEDC0-A4B3-D9CA-FA92-967BA743FEA0}"/>
              </a:ext>
            </a:extLst>
          </p:cNvPr>
          <p:cNvSpPr>
            <a:spLocks noGrp="1"/>
          </p:cNvSpPr>
          <p:nvPr>
            <p:ph type="sldNum" sz="quarter" idx="12"/>
          </p:nvPr>
        </p:nvSpPr>
        <p:spPr/>
        <p:txBody>
          <a:bodyPr/>
          <a:lstStyle/>
          <a:p>
            <a:fld id="{71C39700-3191-41AF-B00A-0C98DDB8F943}" type="slidenum">
              <a:rPr lang="nb-NO" smtClean="0"/>
              <a:t>15</a:t>
            </a:fld>
            <a:endParaRPr lang="nb-NO"/>
          </a:p>
        </p:txBody>
      </p:sp>
      <p:pic>
        <p:nvPicPr>
          <p:cNvPr id="5" name="Bilde 4">
            <a:extLst>
              <a:ext uri="{FF2B5EF4-FFF2-40B4-BE49-F238E27FC236}">
                <a16:creationId xmlns:a16="http://schemas.microsoft.com/office/drawing/2014/main" id="{8D319AF0-DCF9-6BFE-A06B-7E930EC5EA84}"/>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EF7F301B-C544-BA75-6A6E-90F1036A612D}"/>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59888ED9-3FBD-1C6C-B72A-C96020DCCC44}"/>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20772273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B40DBA92-2C7F-C2EB-106C-5192703A1388}"/>
              </a:ext>
            </a:extLst>
          </p:cNvPr>
          <p:cNvSpPr>
            <a:spLocks noGrp="1"/>
          </p:cNvSpPr>
          <p:nvPr>
            <p:ph idx="1"/>
          </p:nvPr>
        </p:nvSpPr>
        <p:spPr/>
        <p:txBody>
          <a:bodyPr/>
          <a:lstStyle/>
          <a:p>
            <a:r>
              <a:rPr lang="nb-NO" dirty="0">
                <a:effectLst/>
                <a:latin typeface="Calibri" panose="020F0502020204030204" pitchFamily="34" charset="0"/>
                <a:ea typeface="Times New Roman" panose="02020603050405020304" pitchFamily="18" charset="0"/>
                <a:cs typeface="Times New Roman" panose="02020603050405020304" pitchFamily="18" charset="0"/>
              </a:rPr>
              <a:t>Jeg foreslår at styringsgruppa omgjøres til en budsjettnemnd, med samme sammensetning som i dag, men med klarere mandat og ansvarsavklaring samt flere møter. Politisk nivå må mer aktivt inn i arbeidet, slik at det kan avklares og forankres hvilke økonomiske grep som Bindal kommune må gjøre. Det holder ikke at politisk nivå kun orienteres. Politisk nivå må vise retning for hva som er mulig å få til av endringer. </a:t>
            </a:r>
          </a:p>
          <a:p>
            <a:endParaRPr lang="nb-NO" dirty="0"/>
          </a:p>
        </p:txBody>
      </p:sp>
      <p:sp>
        <p:nvSpPr>
          <p:cNvPr id="4" name="Plassholder for lysbildenummer 3">
            <a:extLst>
              <a:ext uri="{FF2B5EF4-FFF2-40B4-BE49-F238E27FC236}">
                <a16:creationId xmlns:a16="http://schemas.microsoft.com/office/drawing/2014/main" id="{089D967B-C4E8-C284-50AB-44B946B23FEE}"/>
              </a:ext>
            </a:extLst>
          </p:cNvPr>
          <p:cNvSpPr>
            <a:spLocks noGrp="1"/>
          </p:cNvSpPr>
          <p:nvPr>
            <p:ph type="sldNum" sz="quarter" idx="12"/>
          </p:nvPr>
        </p:nvSpPr>
        <p:spPr/>
        <p:txBody>
          <a:bodyPr/>
          <a:lstStyle/>
          <a:p>
            <a:fld id="{71C39700-3191-41AF-B00A-0C98DDB8F943}" type="slidenum">
              <a:rPr lang="nb-NO" smtClean="0"/>
              <a:t>16</a:t>
            </a:fld>
            <a:endParaRPr lang="nb-NO"/>
          </a:p>
        </p:txBody>
      </p:sp>
      <p:pic>
        <p:nvPicPr>
          <p:cNvPr id="5" name="Bilde 4">
            <a:extLst>
              <a:ext uri="{FF2B5EF4-FFF2-40B4-BE49-F238E27FC236}">
                <a16:creationId xmlns:a16="http://schemas.microsoft.com/office/drawing/2014/main" id="{D95B40CA-8C1B-459E-DE2C-31057F6C5EA7}"/>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85A960CD-1B1E-5B6F-C78A-7F1F8B046EDF}"/>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0BE92EE1-1514-A672-D74E-B8450421D15D}"/>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2756455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CBF298E8-D2A5-4480-6230-3E89CB5EAC96}"/>
              </a:ext>
            </a:extLst>
          </p:cNvPr>
          <p:cNvSpPr>
            <a:spLocks noGrp="1"/>
          </p:cNvSpPr>
          <p:nvPr>
            <p:ph idx="1"/>
          </p:nvPr>
        </p:nvSpPr>
        <p:spPr/>
        <p:txBody>
          <a:bodyPr/>
          <a:lstStyle/>
          <a:p>
            <a:r>
              <a:rPr lang="nb-NO" dirty="0">
                <a:effectLst/>
                <a:latin typeface="Calibri" panose="020F0502020204030204" pitchFamily="34" charset="0"/>
                <a:ea typeface="Times New Roman" panose="02020603050405020304" pitchFamily="18" charset="0"/>
                <a:cs typeface="Times New Roman" panose="02020603050405020304" pitchFamily="18" charset="0"/>
              </a:rPr>
              <a:t>Forslag (punkt i </a:t>
            </a:r>
            <a:r>
              <a:rPr lang="nb-NO" dirty="0" err="1">
                <a:effectLst/>
                <a:latin typeface="Calibri" panose="020F0502020204030204" pitchFamily="34" charset="0"/>
                <a:ea typeface="Times New Roman" panose="02020603050405020304" pitchFamily="18" charset="0"/>
                <a:cs typeface="Times New Roman" panose="02020603050405020304" pitchFamily="18" charset="0"/>
              </a:rPr>
              <a:t>innstilinga</a:t>
            </a:r>
            <a:r>
              <a:rPr lang="nb-NO" dirty="0">
                <a:effectLst/>
                <a:latin typeface="Calibri" panose="020F0502020204030204" pitchFamily="34" charset="0"/>
                <a:ea typeface="Times New Roman" panose="02020603050405020304" pitchFamily="18" charset="0"/>
                <a:cs typeface="Times New Roman" panose="02020603050405020304" pitchFamily="18" charset="0"/>
              </a:rPr>
              <a:t>): Det opprettes en budsjettnemnd i Bindal kommune som består av formannskapet, to representanter fra hovedtillitsvalgte, og kommunens lederforum. Kommunedirektøren beslutter hvilke ledere som skal delta i de ulike møtene. Budsjettnemnda avklarer mandat, og har dialog om prosess i første møtet i 2025. Kommunestyret delegerer til formannskapet å beslutte mandat for budsjettnemnda. Møteplan for budsjettnemnda </a:t>
            </a:r>
            <a:r>
              <a:rPr lang="nb-NO" dirty="0">
                <a:latin typeface="Calibri" panose="020F0502020204030204" pitchFamily="34" charset="0"/>
                <a:ea typeface="Times New Roman" panose="02020603050405020304" pitchFamily="18" charset="0"/>
                <a:cs typeface="Times New Roman" panose="02020603050405020304" pitchFamily="18" charset="0"/>
              </a:rPr>
              <a:t>behandles</a:t>
            </a:r>
            <a:r>
              <a:rPr lang="nb-NO" dirty="0">
                <a:effectLst/>
                <a:latin typeface="Calibri" panose="020F0502020204030204" pitchFamily="34" charset="0"/>
                <a:ea typeface="Times New Roman" panose="02020603050405020304" pitchFamily="18" charset="0"/>
                <a:cs typeface="Times New Roman" panose="02020603050405020304" pitchFamily="18" charset="0"/>
              </a:rPr>
              <a:t> i kommunestyret 12.12.24.</a:t>
            </a:r>
          </a:p>
          <a:p>
            <a:endParaRPr lang="nb-NO" dirty="0"/>
          </a:p>
        </p:txBody>
      </p:sp>
      <p:sp>
        <p:nvSpPr>
          <p:cNvPr id="4" name="Plassholder for lysbildenummer 3">
            <a:extLst>
              <a:ext uri="{FF2B5EF4-FFF2-40B4-BE49-F238E27FC236}">
                <a16:creationId xmlns:a16="http://schemas.microsoft.com/office/drawing/2014/main" id="{D283A5BB-3800-D1A3-E4F5-6593B6DC3736}"/>
              </a:ext>
            </a:extLst>
          </p:cNvPr>
          <p:cNvSpPr>
            <a:spLocks noGrp="1"/>
          </p:cNvSpPr>
          <p:nvPr>
            <p:ph type="sldNum" sz="quarter" idx="12"/>
          </p:nvPr>
        </p:nvSpPr>
        <p:spPr/>
        <p:txBody>
          <a:bodyPr/>
          <a:lstStyle/>
          <a:p>
            <a:fld id="{71C39700-3191-41AF-B00A-0C98DDB8F943}" type="slidenum">
              <a:rPr lang="nb-NO" smtClean="0"/>
              <a:t>17</a:t>
            </a:fld>
            <a:endParaRPr lang="nb-NO"/>
          </a:p>
        </p:txBody>
      </p:sp>
      <p:pic>
        <p:nvPicPr>
          <p:cNvPr id="5" name="Bilde 4">
            <a:extLst>
              <a:ext uri="{FF2B5EF4-FFF2-40B4-BE49-F238E27FC236}">
                <a16:creationId xmlns:a16="http://schemas.microsoft.com/office/drawing/2014/main" id="{C179CA48-BE6C-69D9-C4D9-78FBAF92003A}"/>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2036CD86-CF78-B47B-9055-E915C49164B2}"/>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A4C4A9C5-C5FE-DA0B-D800-52EB8077DD16}"/>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1518321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22A6FD6F-34DF-D6A8-35EE-BC6B06137580}"/>
              </a:ext>
            </a:extLst>
          </p:cNvPr>
          <p:cNvSpPr>
            <a:spLocks noGrp="1"/>
          </p:cNvSpPr>
          <p:nvPr>
            <p:ph idx="1"/>
          </p:nvPr>
        </p:nvSpPr>
        <p:spPr/>
        <p:txBody>
          <a:bodyPr/>
          <a:lstStyle/>
          <a:p>
            <a:r>
              <a:rPr lang="nb-NO" dirty="0"/>
              <a:t>Budsjettnemnd er ikke noe nytt i kommune-Norge. Flere kommuner har det, </a:t>
            </a:r>
            <a:r>
              <a:rPr lang="nb-NO" dirty="0" err="1"/>
              <a:t>f.eks</a:t>
            </a:r>
            <a:r>
              <a:rPr lang="nb-NO" dirty="0"/>
              <a:t> Sømna. Det gir mulighet for bedre samhandling, gode debatter, og for å sikre nødvendig forankring. </a:t>
            </a:r>
          </a:p>
          <a:p>
            <a:r>
              <a:rPr lang="nb-NO" dirty="0"/>
              <a:t>Jeg sier ikke at dette blir lett, men vi må prøve noe nytt. Det er lagt opp til mange møter i 2025, og dette vil kreve mer ressursbruk politisk og administrativt. Skal vi lykkes med dette må administrasjonen utrede konsekvenser, og budsjettnemnda må vise handlekraft. </a:t>
            </a:r>
          </a:p>
        </p:txBody>
      </p:sp>
      <p:sp>
        <p:nvSpPr>
          <p:cNvPr id="4" name="Plassholder for lysbildenummer 3">
            <a:extLst>
              <a:ext uri="{FF2B5EF4-FFF2-40B4-BE49-F238E27FC236}">
                <a16:creationId xmlns:a16="http://schemas.microsoft.com/office/drawing/2014/main" id="{A01501EB-9613-D52C-2AB7-EAF8A98B77D6}"/>
              </a:ext>
            </a:extLst>
          </p:cNvPr>
          <p:cNvSpPr>
            <a:spLocks noGrp="1"/>
          </p:cNvSpPr>
          <p:nvPr>
            <p:ph type="sldNum" sz="quarter" idx="12"/>
          </p:nvPr>
        </p:nvSpPr>
        <p:spPr/>
        <p:txBody>
          <a:bodyPr/>
          <a:lstStyle/>
          <a:p>
            <a:fld id="{71C39700-3191-41AF-B00A-0C98DDB8F943}" type="slidenum">
              <a:rPr lang="nb-NO" smtClean="0"/>
              <a:t>18</a:t>
            </a:fld>
            <a:endParaRPr lang="nb-NO"/>
          </a:p>
        </p:txBody>
      </p:sp>
      <p:pic>
        <p:nvPicPr>
          <p:cNvPr id="5" name="Bilde 4">
            <a:extLst>
              <a:ext uri="{FF2B5EF4-FFF2-40B4-BE49-F238E27FC236}">
                <a16:creationId xmlns:a16="http://schemas.microsoft.com/office/drawing/2014/main" id="{23AC22EF-5029-AFEF-E7BB-73184FB03710}"/>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8A9CBE89-5BCC-CEEF-B785-FA3703ACCC70}"/>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CDE58323-C11B-8429-99E7-C68FAB984943}"/>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26476880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1BE1F8D8-1D9D-7B97-3CEA-4B69E5D0A905}"/>
              </a:ext>
            </a:extLst>
          </p:cNvPr>
          <p:cNvSpPr>
            <a:spLocks noGrp="1"/>
          </p:cNvSpPr>
          <p:nvPr>
            <p:ph idx="1"/>
          </p:nvPr>
        </p:nvSpPr>
        <p:spPr/>
        <p:txBody>
          <a:bodyPr/>
          <a:lstStyle/>
          <a:p>
            <a:r>
              <a:rPr lang="nb-NO" u="sng" dirty="0"/>
              <a:t>Så til forslag til budsjett 2025 og økonomiplan 2025-2028:</a:t>
            </a:r>
          </a:p>
          <a:p>
            <a:endParaRPr lang="nb-NO" u="sng" dirty="0"/>
          </a:p>
          <a:p>
            <a:r>
              <a:rPr lang="nb-NO" dirty="0">
                <a:effectLst/>
                <a:latin typeface="Calibri" panose="020F0502020204030204" pitchFamily="34" charset="0"/>
                <a:ea typeface="Times New Roman" panose="02020603050405020304" pitchFamily="18" charset="0"/>
                <a:cs typeface="Times New Roman" panose="02020603050405020304" pitchFamily="18" charset="0"/>
              </a:rPr>
              <a:t>Det har vært mange møter i lederforum i høst om budsjett/økonomiplan. Vi har gradvis arbeidet fram et budsjettforslag som ikke inneholder vesentlige endringer i våre tjenester. Det siste samsvarer med det jeg har skrevet og sagt så langt. Endringer må skje gjennom bedre samhandling. </a:t>
            </a:r>
            <a:endParaRPr lang="nb-NO" dirty="0"/>
          </a:p>
        </p:txBody>
      </p:sp>
      <p:sp>
        <p:nvSpPr>
          <p:cNvPr id="4" name="Plassholder for lysbildenummer 3">
            <a:extLst>
              <a:ext uri="{FF2B5EF4-FFF2-40B4-BE49-F238E27FC236}">
                <a16:creationId xmlns:a16="http://schemas.microsoft.com/office/drawing/2014/main" id="{7DBC08C0-C574-740A-BADB-B21AB4D10D74}"/>
              </a:ext>
            </a:extLst>
          </p:cNvPr>
          <p:cNvSpPr>
            <a:spLocks noGrp="1"/>
          </p:cNvSpPr>
          <p:nvPr>
            <p:ph type="sldNum" sz="quarter" idx="12"/>
          </p:nvPr>
        </p:nvSpPr>
        <p:spPr/>
        <p:txBody>
          <a:bodyPr/>
          <a:lstStyle/>
          <a:p>
            <a:fld id="{71C39700-3191-41AF-B00A-0C98DDB8F943}" type="slidenum">
              <a:rPr lang="nb-NO" smtClean="0"/>
              <a:t>19</a:t>
            </a:fld>
            <a:endParaRPr lang="nb-NO"/>
          </a:p>
        </p:txBody>
      </p:sp>
      <p:pic>
        <p:nvPicPr>
          <p:cNvPr id="5" name="Bilde 4">
            <a:extLst>
              <a:ext uri="{FF2B5EF4-FFF2-40B4-BE49-F238E27FC236}">
                <a16:creationId xmlns:a16="http://schemas.microsoft.com/office/drawing/2014/main" id="{2AB59633-7CED-80E2-70BF-1EA74E9C1016}"/>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2778C84E-7D6C-CD00-9D72-7C2287871299}"/>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8C4E2D86-9FE9-66D4-96E1-7755C85D6886}"/>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213518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C1D779D9-32F6-4F46-BDE4-6BF02814D050}"/>
              </a:ext>
            </a:extLst>
          </p:cNvPr>
          <p:cNvSpPr>
            <a:spLocks noGrp="1"/>
          </p:cNvSpPr>
          <p:nvPr>
            <p:ph idx="1"/>
          </p:nvPr>
        </p:nvSpPr>
        <p:spPr/>
        <p:txBody>
          <a:bodyPr>
            <a:normAutofit/>
          </a:bodyPr>
          <a:lstStyle/>
          <a:p>
            <a:r>
              <a:rPr lang="nb-NO" dirty="0"/>
              <a:t>Denne presentasjonen deles ikke ut i papir. Den er lagt ut på Bindal kommunes nettside sammen med øvrige budsjettdokumenter. Det som skrives i presentasjonen er også omtalt i budsjettdokumentet. I år deles budsjettdokumentene ikke ut i papir. </a:t>
            </a:r>
          </a:p>
          <a:p>
            <a:endParaRPr lang="nb-NO" dirty="0"/>
          </a:p>
        </p:txBody>
      </p:sp>
      <p:sp>
        <p:nvSpPr>
          <p:cNvPr id="4" name="Plassholder for lysbildenummer 3">
            <a:extLst>
              <a:ext uri="{FF2B5EF4-FFF2-40B4-BE49-F238E27FC236}">
                <a16:creationId xmlns:a16="http://schemas.microsoft.com/office/drawing/2014/main" id="{DAD3D79B-71F3-410F-B5BF-7FC3C8BB4F42}"/>
              </a:ext>
            </a:extLst>
          </p:cNvPr>
          <p:cNvSpPr>
            <a:spLocks noGrp="1"/>
          </p:cNvSpPr>
          <p:nvPr>
            <p:ph type="sldNum" sz="quarter" idx="12"/>
          </p:nvPr>
        </p:nvSpPr>
        <p:spPr/>
        <p:txBody>
          <a:bodyPr/>
          <a:lstStyle/>
          <a:p>
            <a:fld id="{71C39700-3191-41AF-B00A-0C98DDB8F943}" type="slidenum">
              <a:rPr lang="nb-NO" smtClean="0"/>
              <a:t>2</a:t>
            </a:fld>
            <a:endParaRPr lang="nb-NO"/>
          </a:p>
        </p:txBody>
      </p:sp>
      <p:pic>
        <p:nvPicPr>
          <p:cNvPr id="5" name="Bilde 4">
            <a:extLst>
              <a:ext uri="{FF2B5EF4-FFF2-40B4-BE49-F238E27FC236}">
                <a16:creationId xmlns:a16="http://schemas.microsoft.com/office/drawing/2014/main" id="{A922062A-B0E0-36B6-C000-5126422B5F3B}"/>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9017EDD6-BE75-8E68-C36D-93EB1942CA8B}"/>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982B96FC-0C21-283F-FA25-9DDD383466AD}"/>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4978735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82C9DDCF-D205-F129-5CCE-819DD7E4D084}"/>
              </a:ext>
            </a:extLst>
          </p:cNvPr>
          <p:cNvSpPr>
            <a:spLocks noGrp="1"/>
          </p:cNvSpPr>
          <p:nvPr>
            <p:ph idx="1"/>
          </p:nvPr>
        </p:nvSpPr>
        <p:spPr>
          <a:xfrm>
            <a:off x="838200" y="1609541"/>
            <a:ext cx="10515600" cy="4567422"/>
          </a:xfrm>
        </p:spPr>
        <p:txBody>
          <a:bodyPr>
            <a:normAutofit/>
          </a:bodyPr>
          <a:lstStyle/>
          <a:p>
            <a:pPr>
              <a:spcBef>
                <a:spcPts val="1200"/>
              </a:spcBef>
              <a:spcAft>
                <a:spcPts val="600"/>
              </a:spcAft>
            </a:pPr>
            <a:r>
              <a:rPr lang="nb-NO" b="0" dirty="0">
                <a:solidFill>
                  <a:srgbClr val="000000"/>
                </a:solidFill>
                <a:effectLst/>
                <a:latin typeface="Calibri" panose="020F0502020204030204" pitchFamily="34" charset="0"/>
                <a:cs typeface="Arial" panose="020B0604020202020204" pitchFamily="34" charset="0"/>
              </a:rPr>
              <a:t>Kommunedirektøren legger fram budsjett 2025 og økonomiplan 2025-2028 i balanse. </a:t>
            </a:r>
            <a:endParaRPr lang="nb-NO" b="1" dirty="0">
              <a:effectLst/>
              <a:latin typeface="Calibri" panose="020F0502020204030204" pitchFamily="34" charset="0"/>
              <a:cs typeface="Arial" panose="020B0604020202020204" pitchFamily="34" charset="0"/>
            </a:endParaRPr>
          </a:p>
          <a:p>
            <a:pPr>
              <a:spcBef>
                <a:spcPts val="1200"/>
              </a:spcBef>
              <a:spcAft>
                <a:spcPts val="600"/>
              </a:spcAft>
            </a:pPr>
            <a:r>
              <a:rPr lang="nb-NO" b="0" dirty="0">
                <a:solidFill>
                  <a:srgbClr val="000000"/>
                </a:solidFill>
                <a:effectLst/>
                <a:latin typeface="Calibri" panose="020F0502020204030204" pitchFamily="34" charset="0"/>
                <a:cs typeface="Arial" panose="020B0604020202020204" pitchFamily="34" charset="0"/>
              </a:rPr>
              <a:t>Analyser viser at kommunens inntekter fra havbruksfondet gir en god økning i </a:t>
            </a:r>
            <a:r>
              <a:rPr lang="nb-NO" b="0" u="sng" dirty="0">
                <a:solidFill>
                  <a:srgbClr val="000000"/>
                </a:solidFill>
                <a:effectLst/>
                <a:latin typeface="Calibri" panose="020F0502020204030204" pitchFamily="34" charset="0"/>
                <a:cs typeface="Arial" panose="020B0604020202020204" pitchFamily="34" charset="0"/>
              </a:rPr>
              <a:t>mulige </a:t>
            </a:r>
            <a:r>
              <a:rPr lang="nb-NO" b="0" dirty="0">
                <a:solidFill>
                  <a:srgbClr val="000000"/>
                </a:solidFill>
                <a:effectLst/>
                <a:latin typeface="Calibri" panose="020F0502020204030204" pitchFamily="34" charset="0"/>
                <a:cs typeface="Arial" panose="020B0604020202020204" pitchFamily="34" charset="0"/>
              </a:rPr>
              <a:t>inntekter. </a:t>
            </a:r>
            <a:r>
              <a:rPr lang="nb-NO" b="0" dirty="0" err="1">
                <a:solidFill>
                  <a:srgbClr val="000000"/>
                </a:solidFill>
                <a:effectLst/>
                <a:latin typeface="Calibri" panose="020F0502020204030204" pitchFamily="34" charset="0"/>
                <a:cs typeface="Arial" panose="020B0604020202020204" pitchFamily="34" charset="0"/>
              </a:rPr>
              <a:t>Kontali</a:t>
            </a:r>
            <a:r>
              <a:rPr lang="nb-NO" b="0" dirty="0">
                <a:solidFill>
                  <a:srgbClr val="000000"/>
                </a:solidFill>
                <a:effectLst/>
                <a:latin typeface="Calibri" panose="020F0502020204030204" pitchFamily="34" charset="0"/>
                <a:cs typeface="Arial" panose="020B0604020202020204" pitchFamily="34" charset="0"/>
              </a:rPr>
              <a:t> Analyse vurderer at det kan bli 99,8 millioner kroner i totale inntekter fra havbruksfondet i perioden 2025-2028. I kommunedirektørens forslag til budsjett og økonomiplan ligger det inne inntekter fra havbruksfondet på 99,8 millioner kroner, og av disse midlene er 25 350 000</a:t>
            </a:r>
            <a:r>
              <a:rPr lang="nb-NO" dirty="0">
                <a:solidFill>
                  <a:srgbClr val="000000"/>
                </a:solidFill>
                <a:latin typeface="Calibri" panose="020F0502020204030204" pitchFamily="34" charset="0"/>
                <a:cs typeface="Arial" panose="020B0604020202020204" pitchFamily="34" charset="0"/>
              </a:rPr>
              <a:t> </a:t>
            </a:r>
            <a:r>
              <a:rPr lang="nb-NO" b="0" dirty="0">
                <a:solidFill>
                  <a:srgbClr val="000000"/>
                </a:solidFill>
                <a:effectLst/>
                <a:latin typeface="Calibri" panose="020F0502020204030204" pitchFamily="34" charset="0"/>
                <a:cs typeface="Arial" panose="020B0604020202020204" pitchFamily="34" charset="0"/>
              </a:rPr>
              <a:t>planlagt benyttet til boligutbygging, bredbåndsutbygging og datautstyr. </a:t>
            </a:r>
            <a:r>
              <a:rPr lang="nb-NO"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Det er positivt at noen av midlene går til utvikling. Likevel er det høy bruk av havbruksfondet til drift. </a:t>
            </a:r>
            <a:endParaRPr lang="nb-NO" b="1" dirty="0">
              <a:effectLst/>
              <a:latin typeface="Calibri" panose="020F0502020204030204" pitchFamily="34" charset="0"/>
              <a:cs typeface="Arial" panose="020B0604020202020204" pitchFamily="34" charset="0"/>
            </a:endParaRPr>
          </a:p>
          <a:p>
            <a:endParaRPr lang="nb-NO" dirty="0"/>
          </a:p>
        </p:txBody>
      </p:sp>
      <p:sp>
        <p:nvSpPr>
          <p:cNvPr id="4" name="Plassholder for lysbildenummer 3">
            <a:extLst>
              <a:ext uri="{FF2B5EF4-FFF2-40B4-BE49-F238E27FC236}">
                <a16:creationId xmlns:a16="http://schemas.microsoft.com/office/drawing/2014/main" id="{4D26D03E-2A8B-FB35-57C5-E5938F504A98}"/>
              </a:ext>
            </a:extLst>
          </p:cNvPr>
          <p:cNvSpPr>
            <a:spLocks noGrp="1"/>
          </p:cNvSpPr>
          <p:nvPr>
            <p:ph type="sldNum" sz="quarter" idx="12"/>
          </p:nvPr>
        </p:nvSpPr>
        <p:spPr/>
        <p:txBody>
          <a:bodyPr/>
          <a:lstStyle/>
          <a:p>
            <a:fld id="{71C39700-3191-41AF-B00A-0C98DDB8F943}" type="slidenum">
              <a:rPr lang="nb-NO" smtClean="0"/>
              <a:t>20</a:t>
            </a:fld>
            <a:endParaRPr lang="nb-NO"/>
          </a:p>
        </p:txBody>
      </p:sp>
      <p:pic>
        <p:nvPicPr>
          <p:cNvPr id="5" name="Bilde 4">
            <a:extLst>
              <a:ext uri="{FF2B5EF4-FFF2-40B4-BE49-F238E27FC236}">
                <a16:creationId xmlns:a16="http://schemas.microsoft.com/office/drawing/2014/main" id="{8BBCB9C8-9501-418B-E5EE-3E8C20EBA2FA}"/>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87EB7ADD-7DDD-FB10-FDA1-2FA221F7A71B}"/>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41B2BC1D-9B12-3FDE-419C-6B3AEFE98B40}"/>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1407734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8679F0FE-2EE5-9E26-CA00-55C7122626B1}"/>
              </a:ext>
            </a:extLst>
          </p:cNvPr>
          <p:cNvSpPr>
            <a:spLocks noGrp="1"/>
          </p:cNvSpPr>
          <p:nvPr>
            <p:ph idx="1"/>
          </p:nvPr>
        </p:nvSpPr>
        <p:spPr/>
        <p:txBody>
          <a:bodyPr/>
          <a:lstStyle/>
          <a:p>
            <a:r>
              <a:rPr lang="nb-NO" dirty="0">
                <a:effectLst/>
                <a:latin typeface="Calibri" panose="020F0502020204030204" pitchFamily="34" charset="0"/>
                <a:ea typeface="Times New Roman" panose="02020603050405020304" pitchFamily="18" charset="0"/>
              </a:rPr>
              <a:t>Pr. 31.10.24 er det ansatt 175 (188) personer på fast lønn i Bindal kommune, noe som tilsvarer 153 (162,4) årsverk. Årsverk omfatter alle på fast lønn, også de som er sykemeldt og i svangerskapspermisjon. Det vil være variasjon i måneder som gjør at tallene fra år til år ikke blir helt sammenlignbare. Tall fra årsmeldinger tilbake til 2015 viser en variasjon på mellom 175-201 ansatte, fordelt på 155,5-164,4 årsverk. </a:t>
            </a:r>
            <a:endParaRPr lang="nb-NO" dirty="0">
              <a:effectLst/>
              <a:latin typeface="Times New Roman" panose="02020603050405020304" pitchFamily="18" charset="0"/>
              <a:ea typeface="Times New Roman" panose="02020603050405020304" pitchFamily="18" charset="0"/>
            </a:endParaRPr>
          </a:p>
          <a:p>
            <a:endParaRPr lang="nb-NO" dirty="0"/>
          </a:p>
        </p:txBody>
      </p:sp>
      <p:sp>
        <p:nvSpPr>
          <p:cNvPr id="4" name="Plassholder for lysbildenummer 3">
            <a:extLst>
              <a:ext uri="{FF2B5EF4-FFF2-40B4-BE49-F238E27FC236}">
                <a16:creationId xmlns:a16="http://schemas.microsoft.com/office/drawing/2014/main" id="{EAD1EEE6-0F74-5BF1-94CB-4764ED3E4455}"/>
              </a:ext>
            </a:extLst>
          </p:cNvPr>
          <p:cNvSpPr>
            <a:spLocks noGrp="1"/>
          </p:cNvSpPr>
          <p:nvPr>
            <p:ph type="sldNum" sz="quarter" idx="12"/>
          </p:nvPr>
        </p:nvSpPr>
        <p:spPr/>
        <p:txBody>
          <a:bodyPr/>
          <a:lstStyle/>
          <a:p>
            <a:fld id="{71C39700-3191-41AF-B00A-0C98DDB8F943}" type="slidenum">
              <a:rPr lang="nb-NO" smtClean="0"/>
              <a:t>21</a:t>
            </a:fld>
            <a:endParaRPr lang="nb-NO"/>
          </a:p>
        </p:txBody>
      </p:sp>
      <p:pic>
        <p:nvPicPr>
          <p:cNvPr id="5" name="Bilde 4">
            <a:extLst>
              <a:ext uri="{FF2B5EF4-FFF2-40B4-BE49-F238E27FC236}">
                <a16:creationId xmlns:a16="http://schemas.microsoft.com/office/drawing/2014/main" id="{B25B399D-E734-9B16-43A3-99FFFC801009}"/>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56EAF4FC-0B29-B8F1-B662-BF139D05920F}"/>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572D8360-067C-FAAB-F7E3-26224FAA2AA2}"/>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11999139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DAE5D55F-7530-7362-9034-FB876F7B8224}"/>
              </a:ext>
            </a:extLst>
          </p:cNvPr>
          <p:cNvSpPr>
            <a:spLocks noGrp="1"/>
          </p:cNvSpPr>
          <p:nvPr>
            <p:ph idx="1"/>
          </p:nvPr>
        </p:nvSpPr>
        <p:spPr/>
        <p:txBody>
          <a:bodyPr>
            <a:normAutofit/>
          </a:bodyPr>
          <a:lstStyle/>
          <a:p>
            <a:r>
              <a:rPr lang="nb-NO" dirty="0">
                <a:effectLst/>
                <a:latin typeface="Calibri" panose="020F0502020204030204" pitchFamily="34" charset="0"/>
                <a:ea typeface="Times New Roman" panose="02020603050405020304" pitchFamily="18" charset="0"/>
                <a:cs typeface="Times New Roman" panose="02020603050405020304" pitchFamily="18" charset="0"/>
              </a:rPr>
              <a:t>I noen år har vi hatt en utgiftsreduksjon på 6.000.000 liggende inne årlig i tre av økonomiplanens år. Det kan da virke som om vi ikke gjør økonomiske grep. Det stemmer ikke. I diskusjonene i lederforum er det veldig vektlagt hvordan sektorene kan redusere utgiftene. Som et eksempel kan jeg nevne at de siste årene er stillingsressursene blitt redusert både i økonomiavdelingen, serviceavdelingen og i administrasjonen i plan/ressurs. Det er også andre eksempler, men dette er ikke nok. </a:t>
            </a:r>
            <a:endParaRPr lang="nb-NO" dirty="0"/>
          </a:p>
        </p:txBody>
      </p:sp>
      <p:sp>
        <p:nvSpPr>
          <p:cNvPr id="4" name="Plassholder for lysbildenummer 3">
            <a:extLst>
              <a:ext uri="{FF2B5EF4-FFF2-40B4-BE49-F238E27FC236}">
                <a16:creationId xmlns:a16="http://schemas.microsoft.com/office/drawing/2014/main" id="{CACE7138-4203-DC46-0036-3938A612EC8F}"/>
              </a:ext>
            </a:extLst>
          </p:cNvPr>
          <p:cNvSpPr>
            <a:spLocks noGrp="1"/>
          </p:cNvSpPr>
          <p:nvPr>
            <p:ph type="sldNum" sz="quarter" idx="12"/>
          </p:nvPr>
        </p:nvSpPr>
        <p:spPr/>
        <p:txBody>
          <a:bodyPr/>
          <a:lstStyle/>
          <a:p>
            <a:fld id="{71C39700-3191-41AF-B00A-0C98DDB8F943}" type="slidenum">
              <a:rPr lang="nb-NO" smtClean="0"/>
              <a:t>22</a:t>
            </a:fld>
            <a:endParaRPr lang="nb-NO"/>
          </a:p>
        </p:txBody>
      </p:sp>
      <p:pic>
        <p:nvPicPr>
          <p:cNvPr id="5" name="Bilde 4">
            <a:extLst>
              <a:ext uri="{FF2B5EF4-FFF2-40B4-BE49-F238E27FC236}">
                <a16:creationId xmlns:a16="http://schemas.microsoft.com/office/drawing/2014/main" id="{3CA79BFC-029B-AF99-B3EA-C6A5AF0B8C07}"/>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2DF9F174-BDC7-8F8B-7FF0-1137D9FB82EE}"/>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8E81932F-EDBD-7897-1FC1-D40BB6D83C2D}"/>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35567289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3F8931F5-AAF6-A556-60E0-0FD0C5756D87}"/>
              </a:ext>
            </a:extLst>
          </p:cNvPr>
          <p:cNvSpPr>
            <a:spLocks noGrp="1"/>
          </p:cNvSpPr>
          <p:nvPr>
            <p:ph idx="1"/>
          </p:nvPr>
        </p:nvSpPr>
        <p:spPr/>
        <p:txBody>
          <a:bodyPr/>
          <a:lstStyle/>
          <a:p>
            <a:r>
              <a:rPr lang="nb-NO" u="sng" dirty="0"/>
              <a:t>MEN</a:t>
            </a:r>
            <a:r>
              <a:rPr lang="nb-NO" dirty="0"/>
              <a:t>: Det er også i denne økonomiplanen lagt inn YTTERLIGERE innsparingstiltak: </a:t>
            </a:r>
          </a:p>
          <a:p>
            <a:r>
              <a:rPr lang="nb-NO" dirty="0">
                <a:effectLst/>
                <a:latin typeface="Calibri" panose="020F0502020204030204" pitchFamily="34" charset="0"/>
                <a:ea typeface="Times New Roman" panose="02020603050405020304" pitchFamily="18" charset="0"/>
                <a:cs typeface="Times New Roman" panose="02020603050405020304" pitchFamily="18" charset="0"/>
              </a:rPr>
              <a:t>Det er i denne økonomiplanen lagt inn 0,5 millioner i 2025 i innsparing som følge av digitalisering, og deretter 1 million i hvert år 2026 – 2028, og 5,5 millioner i ytterligere udefinerte innsparingstiltak i årene 2026 – 2028. For budsjett og økonomiplanen utgjør dette totalt 20 millioner. Hvilke tiltak som skal prioriteres må det samhandles om i dialog mellom administrasjon, tillitsvalgte og politikere gjennom møter i budsjettnemnda. </a:t>
            </a:r>
          </a:p>
          <a:p>
            <a:endParaRPr lang="nb-NO" dirty="0"/>
          </a:p>
        </p:txBody>
      </p:sp>
      <p:sp>
        <p:nvSpPr>
          <p:cNvPr id="4" name="Plassholder for lysbildenummer 3">
            <a:extLst>
              <a:ext uri="{FF2B5EF4-FFF2-40B4-BE49-F238E27FC236}">
                <a16:creationId xmlns:a16="http://schemas.microsoft.com/office/drawing/2014/main" id="{545541FF-15AA-AEA7-D436-5925C0A536EA}"/>
              </a:ext>
            </a:extLst>
          </p:cNvPr>
          <p:cNvSpPr>
            <a:spLocks noGrp="1"/>
          </p:cNvSpPr>
          <p:nvPr>
            <p:ph type="sldNum" sz="quarter" idx="12"/>
          </p:nvPr>
        </p:nvSpPr>
        <p:spPr/>
        <p:txBody>
          <a:bodyPr/>
          <a:lstStyle/>
          <a:p>
            <a:fld id="{71C39700-3191-41AF-B00A-0C98DDB8F943}" type="slidenum">
              <a:rPr lang="nb-NO" smtClean="0"/>
              <a:t>23</a:t>
            </a:fld>
            <a:endParaRPr lang="nb-NO"/>
          </a:p>
        </p:txBody>
      </p:sp>
      <p:pic>
        <p:nvPicPr>
          <p:cNvPr id="5" name="Bilde 4">
            <a:extLst>
              <a:ext uri="{FF2B5EF4-FFF2-40B4-BE49-F238E27FC236}">
                <a16:creationId xmlns:a16="http://schemas.microsoft.com/office/drawing/2014/main" id="{9F2F4B91-8515-4F59-EF25-8651D483DD33}"/>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29A1B2CB-BD77-259C-D007-0444CCF22D62}"/>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36C1BB3F-AFDF-EC29-E4D5-D2A5BE7B290C}"/>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42109756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275FF1E6-F22A-85C8-F17C-407C5483A3F7}"/>
              </a:ext>
            </a:extLst>
          </p:cNvPr>
          <p:cNvSpPr>
            <a:spLocks noGrp="1"/>
          </p:cNvSpPr>
          <p:nvPr>
            <p:ph idx="1"/>
          </p:nvPr>
        </p:nvSpPr>
        <p:spPr/>
        <p:txBody>
          <a:bodyPr>
            <a:normAutofit fontScale="92500"/>
          </a:bodyPr>
          <a:lstStyle/>
          <a:p>
            <a:pPr>
              <a:lnSpc>
                <a:spcPct val="115000"/>
              </a:lnSpc>
              <a:spcAft>
                <a:spcPts val="800"/>
              </a:spcAft>
            </a:pPr>
            <a:r>
              <a:rPr lang="nb-NO" kern="100" dirty="0">
                <a:effectLst/>
                <a:latin typeface="Aptos" panose="020B0004020202020204" pitchFamily="34" charset="0"/>
                <a:ea typeface="Aptos" panose="020B0004020202020204" pitchFamily="34" charset="0"/>
                <a:cs typeface="Times New Roman" panose="02020603050405020304" pitchFamily="18" charset="0"/>
              </a:rPr>
              <a:t>Kommunal- og </a:t>
            </a:r>
            <a:r>
              <a:rPr lang="nb-NO" kern="100" dirty="0" err="1">
                <a:effectLst/>
                <a:latin typeface="Aptos" panose="020B0004020202020204" pitchFamily="34" charset="0"/>
                <a:ea typeface="Aptos" panose="020B0004020202020204" pitchFamily="34" charset="0"/>
                <a:cs typeface="Times New Roman" panose="02020603050405020304" pitchFamily="18" charset="0"/>
              </a:rPr>
              <a:t>distriktsdepartementet</a:t>
            </a:r>
            <a:r>
              <a:rPr lang="nb-NO" kern="100" dirty="0">
                <a:effectLst/>
                <a:latin typeface="Aptos" panose="020B0004020202020204" pitchFamily="34" charset="0"/>
                <a:ea typeface="Aptos" panose="020B0004020202020204" pitchFamily="34" charset="0"/>
                <a:cs typeface="Times New Roman" panose="02020603050405020304" pitchFamily="18" charset="0"/>
              </a:rPr>
              <a:t> kom den 7.11.24 med et brev der de skriver at: </a:t>
            </a:r>
            <a:r>
              <a:rPr lang="nb-NO" i="1" kern="100" dirty="0">
                <a:effectLst/>
                <a:latin typeface="Aptos" panose="020B0004020202020204" pitchFamily="34" charset="0"/>
                <a:ea typeface="Aptos" panose="020B0004020202020204" pitchFamily="34" charset="0"/>
                <a:cs typeface="Times New Roman" panose="02020603050405020304" pitchFamily="18" charset="0"/>
              </a:rPr>
              <a:t>«kommunestyret og fylkestinget har plikt til å foreta prioriteringer innenfor balansekravet. I dette ligger det også en plikt til å fastsette hvilke budsjettområder i kommunen eller fylkeskommunen som skal ha ansvaret for eventuelle innsparinger.» </a:t>
            </a:r>
            <a:endParaRPr lang="nb-NO"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nb-NO" kern="100" dirty="0">
                <a:effectLst/>
                <a:latin typeface="Aptos" panose="020B0004020202020204" pitchFamily="34" charset="0"/>
                <a:ea typeface="Aptos" panose="020B0004020202020204" pitchFamily="34" charset="0"/>
                <a:cs typeface="Times New Roman" panose="02020603050405020304" pitchFamily="18" charset="0"/>
              </a:rPr>
              <a:t>Dette har ikke Bindal kommune praktisert tidligere. Vi har tidligere satt en sum uten at det er definert hvor innsparingen skal skje, og uten at dette er problematisert av noen. </a:t>
            </a:r>
          </a:p>
          <a:p>
            <a:endParaRPr lang="nb-NO" dirty="0"/>
          </a:p>
        </p:txBody>
      </p:sp>
      <p:sp>
        <p:nvSpPr>
          <p:cNvPr id="4" name="Plassholder for lysbildenummer 3">
            <a:extLst>
              <a:ext uri="{FF2B5EF4-FFF2-40B4-BE49-F238E27FC236}">
                <a16:creationId xmlns:a16="http://schemas.microsoft.com/office/drawing/2014/main" id="{310A7147-4832-08E5-D3BF-A57012D5319F}"/>
              </a:ext>
            </a:extLst>
          </p:cNvPr>
          <p:cNvSpPr>
            <a:spLocks noGrp="1"/>
          </p:cNvSpPr>
          <p:nvPr>
            <p:ph type="sldNum" sz="quarter" idx="12"/>
          </p:nvPr>
        </p:nvSpPr>
        <p:spPr/>
        <p:txBody>
          <a:bodyPr/>
          <a:lstStyle/>
          <a:p>
            <a:fld id="{71C39700-3191-41AF-B00A-0C98DDB8F943}" type="slidenum">
              <a:rPr lang="nb-NO" smtClean="0"/>
              <a:t>24</a:t>
            </a:fld>
            <a:endParaRPr lang="nb-NO"/>
          </a:p>
        </p:txBody>
      </p:sp>
      <p:pic>
        <p:nvPicPr>
          <p:cNvPr id="5" name="Bilde 4">
            <a:extLst>
              <a:ext uri="{FF2B5EF4-FFF2-40B4-BE49-F238E27FC236}">
                <a16:creationId xmlns:a16="http://schemas.microsoft.com/office/drawing/2014/main" id="{FA0BE051-256B-9203-0F63-988206BA4FC0}"/>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02A81CCA-A28F-FFA7-B019-D3AD7BC72BF6}"/>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22E9379E-78E0-C0E2-57C4-3B0F5111AE27}"/>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14410287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45AA9059-3133-9805-2D4B-35C1AEB2E2E6}"/>
              </a:ext>
            </a:extLst>
          </p:cNvPr>
          <p:cNvSpPr>
            <a:spLocks noGrp="1"/>
          </p:cNvSpPr>
          <p:nvPr>
            <p:ph idx="1"/>
          </p:nvPr>
        </p:nvSpPr>
        <p:spPr>
          <a:xfrm>
            <a:off x="795994" y="1609541"/>
            <a:ext cx="10515600" cy="4351338"/>
          </a:xfrm>
        </p:spPr>
        <p:txBody>
          <a:bodyPr>
            <a:normAutofit fontScale="92500" lnSpcReduction="20000"/>
          </a:bodyPr>
          <a:lstStyle/>
          <a:p>
            <a:pPr>
              <a:lnSpc>
                <a:spcPct val="115000"/>
              </a:lnSpc>
              <a:spcAft>
                <a:spcPts val="800"/>
              </a:spcAft>
            </a:pPr>
            <a:r>
              <a:rPr lang="nb-NO" kern="100" dirty="0">
                <a:effectLst/>
                <a:latin typeface="Aptos" panose="020B0004020202020204" pitchFamily="34" charset="0"/>
                <a:ea typeface="Aptos" panose="020B0004020202020204" pitchFamily="34" charset="0"/>
                <a:cs typeface="Times New Roman" panose="02020603050405020304" pitchFamily="18" charset="0"/>
              </a:rPr>
              <a:t>I tekstforslaget fra kommunedirektøren fordeles de 20 millioner nå slik ut fra antall stillinger på hvert ansvar:</a:t>
            </a:r>
          </a:p>
          <a:p>
            <a:pPr marL="742950" lvl="1" indent="-285750">
              <a:lnSpc>
                <a:spcPct val="115000"/>
              </a:lnSpc>
              <a:buFont typeface="+mj-lt"/>
              <a:buAutoNum type="arabicPeriod"/>
            </a:pPr>
            <a:r>
              <a:rPr lang="nb-NO" sz="2800" kern="100" dirty="0">
                <a:effectLst/>
                <a:latin typeface="Aptos" panose="020B0004020202020204" pitchFamily="34" charset="0"/>
                <a:ea typeface="Aptos" panose="020B0004020202020204" pitchFamily="34" charset="0"/>
                <a:cs typeface="Times New Roman" panose="02020603050405020304" pitchFamily="18" charset="0"/>
              </a:rPr>
              <a:t>– </a:t>
            </a:r>
            <a:r>
              <a:rPr lang="nb-NO" sz="2800" kern="100" dirty="0" err="1">
                <a:effectLst/>
                <a:latin typeface="Aptos" panose="020B0004020202020204" pitchFamily="34" charset="0"/>
                <a:ea typeface="Aptos" panose="020B0004020202020204" pitchFamily="34" charset="0"/>
                <a:cs typeface="Times New Roman" panose="02020603050405020304" pitchFamily="18" charset="0"/>
              </a:rPr>
              <a:t>sentraladm</a:t>
            </a:r>
            <a:r>
              <a:rPr lang="nb-NO" sz="2800" kern="100" dirty="0">
                <a:effectLst/>
                <a:latin typeface="Aptos" panose="020B0004020202020204" pitchFamily="34" charset="0"/>
                <a:ea typeface="Aptos" panose="020B0004020202020204" pitchFamily="34" charset="0"/>
                <a:cs typeface="Times New Roman" panose="02020603050405020304" pitchFamily="18" charset="0"/>
              </a:rPr>
              <a:t>: 		1,14 millioner</a:t>
            </a:r>
          </a:p>
          <a:p>
            <a:pPr marL="742950" lvl="1" indent="-285750">
              <a:lnSpc>
                <a:spcPct val="115000"/>
              </a:lnSpc>
              <a:buFont typeface="+mj-lt"/>
              <a:buAutoNum type="arabicPeriod"/>
            </a:pPr>
            <a:r>
              <a:rPr lang="nb-NO" sz="2800" kern="100" dirty="0">
                <a:effectLst/>
                <a:latin typeface="Aptos" panose="020B0004020202020204" pitchFamily="34" charset="0"/>
                <a:ea typeface="Aptos" panose="020B0004020202020204" pitchFamily="34" charset="0"/>
                <a:cs typeface="Times New Roman" panose="02020603050405020304" pitchFamily="18" charset="0"/>
              </a:rPr>
              <a:t>– oppvekst/kultur: 	  	6,44 millioner</a:t>
            </a:r>
          </a:p>
          <a:p>
            <a:pPr marL="742950" lvl="1" indent="-285750">
              <a:lnSpc>
                <a:spcPct val="115000"/>
              </a:lnSpc>
              <a:buFont typeface="+mj-lt"/>
              <a:buAutoNum type="arabicPeriod"/>
            </a:pPr>
            <a:r>
              <a:rPr lang="nb-NO" sz="2800" kern="100" dirty="0">
                <a:effectLst/>
                <a:latin typeface="Aptos" panose="020B0004020202020204" pitchFamily="34" charset="0"/>
                <a:ea typeface="Aptos" panose="020B0004020202020204" pitchFamily="34" charset="0"/>
                <a:cs typeface="Times New Roman" panose="02020603050405020304" pitchFamily="18" charset="0"/>
              </a:rPr>
              <a:t>– helse/velferd: 	           10,30 millioner</a:t>
            </a:r>
          </a:p>
          <a:p>
            <a:pPr marL="742950" lvl="1" indent="-285750">
              <a:lnSpc>
                <a:spcPct val="115000"/>
              </a:lnSpc>
              <a:spcAft>
                <a:spcPts val="800"/>
              </a:spcAft>
              <a:buFont typeface="+mj-lt"/>
              <a:buAutoNum type="arabicPeriod"/>
            </a:pPr>
            <a:r>
              <a:rPr lang="nb-NO" sz="2800" kern="100" dirty="0">
                <a:effectLst/>
                <a:latin typeface="Aptos" panose="020B0004020202020204" pitchFamily="34" charset="0"/>
                <a:ea typeface="Aptos" panose="020B0004020202020204" pitchFamily="34" charset="0"/>
                <a:cs typeface="Times New Roman" panose="02020603050405020304" pitchFamily="18" charset="0"/>
              </a:rPr>
              <a:t>– plan/ressurs:		2,12 millioner. </a:t>
            </a:r>
          </a:p>
          <a:p>
            <a:pPr>
              <a:lnSpc>
                <a:spcPct val="115000"/>
              </a:lnSpc>
              <a:spcAft>
                <a:spcPts val="800"/>
              </a:spcAft>
            </a:pPr>
            <a:r>
              <a:rPr lang="nb-NO" kern="100" dirty="0">
                <a:effectLst/>
                <a:latin typeface="Aptos" panose="020B0004020202020204" pitchFamily="34" charset="0"/>
                <a:ea typeface="Aptos" panose="020B0004020202020204" pitchFamily="34" charset="0"/>
                <a:cs typeface="Times New Roman" panose="02020603050405020304" pitchFamily="18" charset="0"/>
              </a:rPr>
              <a:t>Dette er en ren matematisk fordeling mellom sektorene. Framtidig budsjettarbeid må justere disse fordelingene alt etter hvilke tiltak som prioriteres. </a:t>
            </a:r>
          </a:p>
          <a:p>
            <a:endParaRPr lang="nb-NO" dirty="0"/>
          </a:p>
        </p:txBody>
      </p:sp>
      <p:sp>
        <p:nvSpPr>
          <p:cNvPr id="4" name="Plassholder for lysbildenummer 3">
            <a:extLst>
              <a:ext uri="{FF2B5EF4-FFF2-40B4-BE49-F238E27FC236}">
                <a16:creationId xmlns:a16="http://schemas.microsoft.com/office/drawing/2014/main" id="{BD517793-752F-8542-C02E-A6F18AD60E4B}"/>
              </a:ext>
            </a:extLst>
          </p:cNvPr>
          <p:cNvSpPr>
            <a:spLocks noGrp="1"/>
          </p:cNvSpPr>
          <p:nvPr>
            <p:ph type="sldNum" sz="quarter" idx="12"/>
          </p:nvPr>
        </p:nvSpPr>
        <p:spPr/>
        <p:txBody>
          <a:bodyPr/>
          <a:lstStyle/>
          <a:p>
            <a:fld id="{71C39700-3191-41AF-B00A-0C98DDB8F943}" type="slidenum">
              <a:rPr lang="nb-NO" smtClean="0"/>
              <a:t>25</a:t>
            </a:fld>
            <a:endParaRPr lang="nb-NO"/>
          </a:p>
        </p:txBody>
      </p:sp>
      <p:pic>
        <p:nvPicPr>
          <p:cNvPr id="5" name="Bilde 4">
            <a:extLst>
              <a:ext uri="{FF2B5EF4-FFF2-40B4-BE49-F238E27FC236}">
                <a16:creationId xmlns:a16="http://schemas.microsoft.com/office/drawing/2014/main" id="{6719DB02-E822-E75C-2705-A0F9A3D3CE24}"/>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3FEF4424-0C30-E08C-3526-596A9174E2D9}"/>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40A359EB-CA64-A801-D7B1-7251AE779CC3}"/>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18629570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1AE948BC-16AD-965F-9204-903170BA84CE}"/>
              </a:ext>
            </a:extLst>
          </p:cNvPr>
          <p:cNvSpPr>
            <a:spLocks noGrp="1"/>
          </p:cNvSpPr>
          <p:nvPr>
            <p:ph idx="1"/>
          </p:nvPr>
        </p:nvSpPr>
        <p:spPr/>
        <p:txBody>
          <a:bodyPr/>
          <a:lstStyle/>
          <a:p>
            <a:r>
              <a:rPr lang="nb-NO" kern="100" dirty="0">
                <a:effectLst/>
                <a:latin typeface="Aptos" panose="020B0004020202020204" pitchFamily="34" charset="0"/>
                <a:ea typeface="Aptos" panose="020B0004020202020204" pitchFamily="34" charset="0"/>
                <a:cs typeface="Times New Roman" panose="02020603050405020304" pitchFamily="18" charset="0"/>
              </a:rPr>
              <a:t>Brevet fra departementet kom alt for seint inn i vår prosess til at det ble mulig å korrigere dette gjennom å trekke ned de enkelte bevilgninger til de enkelte områder i årsbudsjett og økonomiplan. Fordelingen er således kun gjort i denne tekstdelen. Kommunestyret bes være særlig oppmerksom på den måten dette er løst på gitt at brevet fra departementet kom for seint inn i vår prosess. I neste budsjett og økonomiplan må dette følges opp gjennom at driftsreduksjoner fordeles også i de obligatoriske budsjettoversiktene. </a:t>
            </a:r>
          </a:p>
          <a:p>
            <a:endParaRPr lang="nb-NO" dirty="0"/>
          </a:p>
        </p:txBody>
      </p:sp>
      <p:sp>
        <p:nvSpPr>
          <p:cNvPr id="4" name="Plassholder for lysbildenummer 3">
            <a:extLst>
              <a:ext uri="{FF2B5EF4-FFF2-40B4-BE49-F238E27FC236}">
                <a16:creationId xmlns:a16="http://schemas.microsoft.com/office/drawing/2014/main" id="{EB4B142A-645F-8D73-C469-DEE20973913C}"/>
              </a:ext>
            </a:extLst>
          </p:cNvPr>
          <p:cNvSpPr>
            <a:spLocks noGrp="1"/>
          </p:cNvSpPr>
          <p:nvPr>
            <p:ph type="sldNum" sz="quarter" idx="12"/>
          </p:nvPr>
        </p:nvSpPr>
        <p:spPr/>
        <p:txBody>
          <a:bodyPr/>
          <a:lstStyle/>
          <a:p>
            <a:fld id="{71C39700-3191-41AF-B00A-0C98DDB8F943}" type="slidenum">
              <a:rPr lang="nb-NO" smtClean="0"/>
              <a:t>26</a:t>
            </a:fld>
            <a:endParaRPr lang="nb-NO"/>
          </a:p>
        </p:txBody>
      </p:sp>
      <p:pic>
        <p:nvPicPr>
          <p:cNvPr id="5" name="Bilde 4">
            <a:extLst>
              <a:ext uri="{FF2B5EF4-FFF2-40B4-BE49-F238E27FC236}">
                <a16:creationId xmlns:a16="http://schemas.microsoft.com/office/drawing/2014/main" id="{8EB19645-7A09-8D24-F595-EEE926FBD561}"/>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C74183D9-1BC5-A5D8-5A8C-5AF5A349BB93}"/>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8F922C72-D474-A7D3-8A4B-09DC0A10275B}"/>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14993179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0963BABF-8C65-1C8F-8C14-9EDC9096A754}"/>
              </a:ext>
            </a:extLst>
          </p:cNvPr>
          <p:cNvSpPr>
            <a:spLocks noGrp="1"/>
          </p:cNvSpPr>
          <p:nvPr>
            <p:ph idx="1"/>
          </p:nvPr>
        </p:nvSpPr>
        <p:spPr/>
        <p:txBody>
          <a:bodyPr/>
          <a:lstStyle/>
          <a:p>
            <a:r>
              <a:rPr lang="nb-NO" dirty="0">
                <a:effectLst/>
                <a:latin typeface="Calibri" panose="020F0502020204030204" pitchFamily="34" charset="0"/>
                <a:ea typeface="Times New Roman" panose="02020603050405020304" pitchFamily="18" charset="0"/>
                <a:cs typeface="Times New Roman" panose="02020603050405020304" pitchFamily="18" charset="0"/>
              </a:rPr>
              <a:t>I tillegg vil det alltid være slik at det er behov for innkjøp av nytt inventar/utstyr, og behov for vedlikehold. Dette budsjett- og økonomiplanforslaget for 2025 har flere innkjøp som vi mener er helt nødvendige, og som vi ikke kan utsette lengre. Disse framkommer under sektorkommentarer. Vi har et </a:t>
            </a:r>
            <a:r>
              <a:rPr lang="nb-NO" dirty="0" err="1">
                <a:effectLst/>
                <a:latin typeface="Calibri" panose="020F0502020204030204" pitchFamily="34" charset="0"/>
                <a:ea typeface="Times New Roman" panose="02020603050405020304" pitchFamily="18" charset="0"/>
                <a:cs typeface="Times New Roman" panose="02020603050405020304" pitchFamily="18" charset="0"/>
              </a:rPr>
              <a:t>framtidsbilde</a:t>
            </a:r>
            <a:r>
              <a:rPr lang="nb-NO" dirty="0">
                <a:effectLst/>
                <a:latin typeface="Calibri" panose="020F0502020204030204" pitchFamily="34" charset="0"/>
                <a:ea typeface="Times New Roman" panose="02020603050405020304" pitchFamily="18" charset="0"/>
                <a:cs typeface="Times New Roman" panose="02020603050405020304" pitchFamily="18" charset="0"/>
              </a:rPr>
              <a:t> som innebærer utgiftsreduksjoner samtidig som vi også må utvikle både kommuneorganisasjonen og lokalsamfunnet. </a:t>
            </a:r>
          </a:p>
          <a:p>
            <a:endParaRPr lang="nb-NO" dirty="0"/>
          </a:p>
        </p:txBody>
      </p:sp>
      <p:sp>
        <p:nvSpPr>
          <p:cNvPr id="4" name="Plassholder for lysbildenummer 3">
            <a:extLst>
              <a:ext uri="{FF2B5EF4-FFF2-40B4-BE49-F238E27FC236}">
                <a16:creationId xmlns:a16="http://schemas.microsoft.com/office/drawing/2014/main" id="{03B4CBE0-C9BD-01DB-1537-A81FE4F98B67}"/>
              </a:ext>
            </a:extLst>
          </p:cNvPr>
          <p:cNvSpPr>
            <a:spLocks noGrp="1"/>
          </p:cNvSpPr>
          <p:nvPr>
            <p:ph type="sldNum" sz="quarter" idx="12"/>
          </p:nvPr>
        </p:nvSpPr>
        <p:spPr/>
        <p:txBody>
          <a:bodyPr/>
          <a:lstStyle/>
          <a:p>
            <a:fld id="{71C39700-3191-41AF-B00A-0C98DDB8F943}" type="slidenum">
              <a:rPr lang="nb-NO" smtClean="0"/>
              <a:t>27</a:t>
            </a:fld>
            <a:endParaRPr lang="nb-NO"/>
          </a:p>
        </p:txBody>
      </p:sp>
      <p:pic>
        <p:nvPicPr>
          <p:cNvPr id="5" name="Bilde 4">
            <a:extLst>
              <a:ext uri="{FF2B5EF4-FFF2-40B4-BE49-F238E27FC236}">
                <a16:creationId xmlns:a16="http://schemas.microsoft.com/office/drawing/2014/main" id="{2C3D8950-6443-33DA-3082-7A36821E410E}"/>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D5FFD28A-C294-805C-88BC-947B1A2A23A7}"/>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DF11EE8F-07F9-7C40-0B80-B01FAB51115F}"/>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4138899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3F9A4C30-37E5-4023-83DA-80B9AAE9739B}"/>
              </a:ext>
            </a:extLst>
          </p:cNvPr>
          <p:cNvSpPr>
            <a:spLocks noGrp="1"/>
          </p:cNvSpPr>
          <p:nvPr>
            <p:ph idx="1"/>
          </p:nvPr>
        </p:nvSpPr>
        <p:spPr/>
        <p:txBody>
          <a:bodyPr>
            <a:normAutofit/>
          </a:bodyPr>
          <a:lstStyle/>
          <a:p>
            <a:pPr>
              <a:spcAft>
                <a:spcPts val="800"/>
              </a:spcAft>
            </a:pPr>
            <a:r>
              <a:rPr lang="nb-NO" dirty="0">
                <a:effectLst/>
                <a:latin typeface="Aptos" panose="020B0004020202020204" pitchFamily="34" charset="0"/>
                <a:ea typeface="Calibri" panose="020F0502020204030204" pitchFamily="34" charset="0"/>
                <a:cs typeface="Times New Roman" panose="02020603050405020304" pitchFamily="18" charset="0"/>
              </a:rPr>
              <a:t>I beregningen av rammetilskuddet for 2025 er det tatt utgangspunkt i folketall pr. 1.7.24 på 1384</a:t>
            </a:r>
            <a:r>
              <a:rPr lang="nb-NO" dirty="0">
                <a:latin typeface="Aptos" panose="020B0004020202020204" pitchFamily="34" charset="0"/>
                <a:ea typeface="Calibri" panose="020F0502020204030204" pitchFamily="34" charset="0"/>
                <a:cs typeface="Times New Roman" panose="02020603050405020304" pitchFamily="18" charset="0"/>
              </a:rPr>
              <a:t>, og med uendret folketall i planperioden. </a:t>
            </a:r>
          </a:p>
          <a:p>
            <a:pPr>
              <a:spcAft>
                <a:spcPts val="800"/>
              </a:spcAft>
            </a:pPr>
            <a:r>
              <a:rPr lang="nb-NO" b="1" dirty="0">
                <a:effectLst/>
                <a:latin typeface="Aptos" panose="020B0004020202020204" pitchFamily="34" charset="0"/>
                <a:ea typeface="Calibri" panose="020F0502020204030204" pitchFamily="34" charset="0"/>
                <a:cs typeface="Times New Roman" panose="02020603050405020304" pitchFamily="18" charset="0"/>
              </a:rPr>
              <a:t>Skatt på formue og inntekt </a:t>
            </a:r>
            <a:r>
              <a:rPr lang="nb-NO" dirty="0">
                <a:effectLst/>
                <a:latin typeface="Aptos" panose="020B0004020202020204" pitchFamily="34" charset="0"/>
                <a:ea typeface="Calibri" panose="020F0502020204030204" pitchFamily="34" charset="0"/>
                <a:cs typeface="Times New Roman" panose="02020603050405020304" pitchFamily="18" charset="0"/>
              </a:rPr>
              <a:t>foreslås satt til </a:t>
            </a:r>
            <a:r>
              <a:rPr lang="nb-NO" dirty="0">
                <a:latin typeface="Aptos" panose="020B0004020202020204" pitchFamily="34" charset="0"/>
                <a:ea typeface="Calibri" panose="020F0502020204030204" pitchFamily="34" charset="0"/>
                <a:cs typeface="Times New Roman" panose="02020603050405020304" pitchFamily="18" charset="0"/>
              </a:rPr>
              <a:t>53</a:t>
            </a:r>
            <a:r>
              <a:rPr lang="nb-NO" dirty="0">
                <a:effectLst/>
                <a:latin typeface="Aptos" panose="020B0004020202020204" pitchFamily="34" charset="0"/>
                <a:ea typeface="Calibri" panose="020F0502020204030204" pitchFamily="34" charset="0"/>
                <a:cs typeface="Times New Roman" panose="02020603050405020304" pitchFamily="18" charset="0"/>
              </a:rPr>
              <a:t> 000 000</a:t>
            </a:r>
            <a:r>
              <a:rPr lang="nb-NO" dirty="0">
                <a:latin typeface="Aptos" panose="020B0004020202020204" pitchFamily="34" charset="0"/>
                <a:ea typeface="Calibri" panose="020F0502020204030204" pitchFamily="34" charset="0"/>
                <a:cs typeface="Times New Roman" panose="02020603050405020304" pitchFamily="18" charset="0"/>
              </a:rPr>
              <a:t>, </a:t>
            </a:r>
            <a:r>
              <a:rPr lang="nb-NO" dirty="0">
                <a:effectLst/>
                <a:latin typeface="Aptos" panose="020B0004020202020204" pitchFamily="34" charset="0"/>
                <a:ea typeface="Calibri" panose="020F0502020204030204" pitchFamily="34" charset="0"/>
                <a:cs typeface="Times New Roman" panose="02020603050405020304" pitchFamily="18" charset="0"/>
              </a:rPr>
              <a:t>jfr. </a:t>
            </a:r>
            <a:r>
              <a:rPr lang="nb-NO" dirty="0">
                <a:latin typeface="Aptos" panose="020B0004020202020204" pitchFamily="34" charset="0"/>
                <a:ea typeface="Calibri" panose="020F0502020204030204" pitchFamily="34" charset="0"/>
                <a:cs typeface="Times New Roman" panose="02020603050405020304" pitchFamily="18" charset="0"/>
              </a:rPr>
              <a:t>p</a:t>
            </a:r>
            <a:r>
              <a:rPr lang="nb-NO" dirty="0">
                <a:effectLst/>
                <a:latin typeface="Aptos" panose="020B0004020202020204" pitchFamily="34" charset="0"/>
                <a:ea typeface="Calibri" panose="020F0502020204030204" pitchFamily="34" charset="0"/>
                <a:cs typeface="Times New Roman" panose="02020603050405020304" pitchFamily="18" charset="0"/>
              </a:rPr>
              <a:t>rognosemodell fra KS. Skatt 2024 var budsjettert til 48 100 000</a:t>
            </a:r>
            <a:r>
              <a:rPr lang="nb-NO" dirty="0">
                <a:latin typeface="Aptos" panose="020B0004020202020204" pitchFamily="34" charset="0"/>
                <a:ea typeface="Calibri" panose="020F0502020204030204" pitchFamily="34" charset="0"/>
                <a:cs typeface="Times New Roman" panose="02020603050405020304" pitchFamily="18" charset="0"/>
              </a:rPr>
              <a:t>.</a:t>
            </a:r>
            <a:endParaRPr lang="nb-NO" dirty="0">
              <a:effectLst/>
              <a:latin typeface="Aptos" panose="020B0004020202020204" pitchFamily="34" charset="0"/>
              <a:ea typeface="Times New Roman" panose="02020603050405020304" pitchFamily="18" charset="0"/>
              <a:cs typeface="Times New Roman" panose="02020603050405020304" pitchFamily="18" charset="0"/>
            </a:endParaRPr>
          </a:p>
          <a:p>
            <a:pPr>
              <a:spcAft>
                <a:spcPts val="800"/>
              </a:spcAft>
            </a:pPr>
            <a:r>
              <a:rPr lang="nb-NO" b="1" dirty="0">
                <a:effectLst/>
                <a:latin typeface="Aptos" panose="020B0004020202020204" pitchFamily="34" charset="0"/>
                <a:ea typeface="Calibri" panose="020F0502020204030204" pitchFamily="34" charset="0"/>
                <a:cs typeface="Times New Roman" panose="02020603050405020304" pitchFamily="18" charset="0"/>
              </a:rPr>
              <a:t>Ordinært rammetilskudd </a:t>
            </a:r>
            <a:r>
              <a:rPr lang="nb-NO" dirty="0">
                <a:effectLst/>
                <a:latin typeface="Aptos" panose="020B0004020202020204" pitchFamily="34" charset="0"/>
                <a:ea typeface="Calibri" panose="020F0502020204030204" pitchFamily="34" charset="0"/>
                <a:cs typeface="Times New Roman" panose="02020603050405020304" pitchFamily="18" charset="0"/>
              </a:rPr>
              <a:t>er foreslått satt til </a:t>
            </a:r>
            <a:r>
              <a:rPr lang="nb-NO" dirty="0">
                <a:latin typeface="Aptos" panose="020B0004020202020204" pitchFamily="34" charset="0"/>
                <a:ea typeface="Calibri" panose="020F0502020204030204" pitchFamily="34" charset="0"/>
                <a:cs typeface="Times New Roman" panose="02020603050405020304" pitchFamily="18" charset="0"/>
              </a:rPr>
              <a:t>92 357</a:t>
            </a:r>
            <a:r>
              <a:rPr lang="nb-NO" dirty="0">
                <a:effectLst/>
                <a:latin typeface="Aptos" panose="020B0004020202020204" pitchFamily="34" charset="0"/>
                <a:ea typeface="Calibri" panose="020F0502020204030204" pitchFamily="34" charset="0"/>
                <a:cs typeface="Times New Roman" panose="02020603050405020304" pitchFamily="18" charset="0"/>
              </a:rPr>
              <a:t> 000. Rammetilskuddet for 2024 var </a:t>
            </a:r>
            <a:r>
              <a:rPr lang="nb-NO" dirty="0">
                <a:latin typeface="Aptos" panose="020B0004020202020204" pitchFamily="34" charset="0"/>
                <a:ea typeface="Calibri" panose="020F0502020204030204" pitchFamily="34" charset="0"/>
                <a:cs typeface="Times New Roman" panose="02020603050405020304" pitchFamily="18" charset="0"/>
              </a:rPr>
              <a:t>85</a:t>
            </a:r>
            <a:r>
              <a:rPr lang="nb-NO" dirty="0">
                <a:effectLst/>
                <a:latin typeface="Aptos" panose="020B0004020202020204" pitchFamily="34" charset="0"/>
                <a:ea typeface="Calibri" panose="020F0502020204030204" pitchFamily="34" charset="0"/>
                <a:cs typeface="Times New Roman" panose="02020603050405020304" pitchFamily="18" charset="0"/>
              </a:rPr>
              <a:t> 883 000</a:t>
            </a:r>
            <a:r>
              <a:rPr lang="nb-NO" dirty="0">
                <a:latin typeface="Aptos" panose="020B0004020202020204" pitchFamily="34" charset="0"/>
                <a:ea typeface="Calibri" panose="020F0502020204030204" pitchFamily="34" charset="0"/>
                <a:cs typeface="Times New Roman" panose="02020603050405020304" pitchFamily="18" charset="0"/>
              </a:rPr>
              <a:t>.</a:t>
            </a:r>
            <a:endParaRPr lang="nb-NO" dirty="0">
              <a:effectLst/>
              <a:latin typeface="Aptos" panose="020B0004020202020204" pitchFamily="34" charset="0"/>
              <a:ea typeface="Times New Roman" panose="02020603050405020304" pitchFamily="18" charset="0"/>
              <a:cs typeface="Times New Roman" panose="02020603050405020304" pitchFamily="18" charset="0"/>
            </a:endParaRPr>
          </a:p>
          <a:p>
            <a:endParaRPr lang="nb-NO" dirty="0"/>
          </a:p>
        </p:txBody>
      </p:sp>
      <p:sp>
        <p:nvSpPr>
          <p:cNvPr id="4" name="Plassholder for lysbildenummer 3">
            <a:extLst>
              <a:ext uri="{FF2B5EF4-FFF2-40B4-BE49-F238E27FC236}">
                <a16:creationId xmlns:a16="http://schemas.microsoft.com/office/drawing/2014/main" id="{DE12037E-8E1B-4689-854C-35584E2EC992}"/>
              </a:ext>
            </a:extLst>
          </p:cNvPr>
          <p:cNvSpPr>
            <a:spLocks noGrp="1"/>
          </p:cNvSpPr>
          <p:nvPr>
            <p:ph type="sldNum" sz="quarter" idx="12"/>
          </p:nvPr>
        </p:nvSpPr>
        <p:spPr/>
        <p:txBody>
          <a:bodyPr/>
          <a:lstStyle/>
          <a:p>
            <a:fld id="{71C39700-3191-41AF-B00A-0C98DDB8F943}" type="slidenum">
              <a:rPr lang="nb-NO" smtClean="0"/>
              <a:t>28</a:t>
            </a:fld>
            <a:endParaRPr lang="nb-NO"/>
          </a:p>
        </p:txBody>
      </p:sp>
      <p:pic>
        <p:nvPicPr>
          <p:cNvPr id="5" name="Bilde 4">
            <a:extLst>
              <a:ext uri="{FF2B5EF4-FFF2-40B4-BE49-F238E27FC236}">
                <a16:creationId xmlns:a16="http://schemas.microsoft.com/office/drawing/2014/main" id="{49DBCC16-E252-E13D-CC2B-AB0F30240EF1}"/>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EB61E752-EFC0-F772-85D0-A70B015E23C4}"/>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B1BB7D7A-C55B-86F3-9CDB-CE01B6B6F828}"/>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22776260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D5A7DFBA-D573-3022-8636-D5EAE15E8956}"/>
              </a:ext>
            </a:extLst>
          </p:cNvPr>
          <p:cNvSpPr>
            <a:spLocks noGrp="1"/>
          </p:cNvSpPr>
          <p:nvPr>
            <p:ph idx="1"/>
          </p:nvPr>
        </p:nvSpPr>
        <p:spPr>
          <a:xfrm>
            <a:off x="838200" y="1300747"/>
            <a:ext cx="10515600" cy="4351338"/>
          </a:xfrm>
        </p:spPr>
        <p:txBody>
          <a:bodyPr>
            <a:normAutofit lnSpcReduction="10000"/>
          </a:bodyPr>
          <a:lstStyle/>
          <a:p>
            <a:pPr>
              <a:spcBef>
                <a:spcPts val="1200"/>
              </a:spcBef>
              <a:spcAft>
                <a:spcPts val="600"/>
              </a:spcAft>
            </a:pPr>
            <a:r>
              <a:rPr lang="nb-NO" b="0" u="sng" dirty="0">
                <a:effectLst/>
                <a:latin typeface="Aptos" panose="020B0004020202020204" pitchFamily="34" charset="0"/>
                <a:cs typeface="Arial" panose="020B0604020202020204" pitchFamily="34" charset="0"/>
              </a:rPr>
              <a:t>Måltall:</a:t>
            </a:r>
            <a:endParaRPr lang="nb-NO" b="1" u="sng" dirty="0">
              <a:effectLst/>
              <a:latin typeface="Aptos" panose="020B0004020202020204" pitchFamily="34" charset="0"/>
              <a:cs typeface="Arial" panose="020B0604020202020204" pitchFamily="34" charset="0"/>
            </a:endParaRPr>
          </a:p>
          <a:p>
            <a:pPr marL="342900" lvl="0" indent="-342900">
              <a:spcBef>
                <a:spcPts val="1200"/>
              </a:spcBef>
              <a:spcAft>
                <a:spcPts val="600"/>
              </a:spcAft>
              <a:buFont typeface="Symbol" panose="05050102010706020507" pitchFamily="18" charset="2"/>
              <a:buChar char=""/>
            </a:pPr>
            <a:r>
              <a:rPr lang="nb-NO" b="0" dirty="0">
                <a:effectLst/>
                <a:latin typeface="Aptos" panose="020B0004020202020204" pitchFamily="34" charset="0"/>
                <a:cs typeface="Arial" panose="020B0604020202020204" pitchFamily="34" charset="0"/>
              </a:rPr>
              <a:t>Netto driftsresultat i % av driftsinntektene er i tidligere økonomiplaner satt til å være min. 2,5 % i gjennomsnitt for planperioden. </a:t>
            </a:r>
          </a:p>
          <a:p>
            <a:pPr>
              <a:spcAft>
                <a:spcPts val="800"/>
              </a:spcAft>
            </a:pPr>
            <a:r>
              <a:rPr lang="nb-NO"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Ifølge Teknisk beregningsutvalg (TBU) bør netto driftsresultat over tid ligge på om lag 1,75 % av driftsinntektene.  Bindal kommune har som mål at netto driftsresultat skal være 2,5 %.</a:t>
            </a:r>
            <a:endParaRPr lang="nb-NO" dirty="0">
              <a:effectLst/>
              <a:latin typeface="Aptos" panose="020B0004020202020204" pitchFamily="34" charset="0"/>
              <a:ea typeface="Times New Roman" panose="02020603050405020304" pitchFamily="18" charset="0"/>
              <a:cs typeface="Times New Roman" panose="02020603050405020304" pitchFamily="18" charset="0"/>
            </a:endParaRPr>
          </a:p>
          <a:p>
            <a:pPr>
              <a:spcAft>
                <a:spcPts val="800"/>
              </a:spcAft>
            </a:pPr>
            <a:r>
              <a:rPr lang="nb-NO"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I økonomiplanen er netto resultatgrad på -4,72 % for 2025, 10,13 % for 2026, -2,29 % for 2027 og 15,01 % i 2028. Gjennomsnittet er </a:t>
            </a:r>
            <a:r>
              <a:rPr lang="nb-NO" u="sng"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4,53 – innfris.</a:t>
            </a:r>
            <a:endParaRPr lang="nb-NO" dirty="0">
              <a:effectLst/>
              <a:latin typeface="Aptos" panose="020B0004020202020204" pitchFamily="34" charset="0"/>
              <a:ea typeface="Times New Roman" panose="02020603050405020304" pitchFamily="18" charset="0"/>
              <a:cs typeface="Times New Roman" panose="02020603050405020304" pitchFamily="18" charset="0"/>
            </a:endParaRPr>
          </a:p>
          <a:p>
            <a:pPr marL="342900" lvl="0" indent="-342900">
              <a:spcBef>
                <a:spcPts val="1200"/>
              </a:spcBef>
              <a:spcAft>
                <a:spcPts val="600"/>
              </a:spcAft>
              <a:buFont typeface="Symbol" panose="05050102010706020507" pitchFamily="18" charset="2"/>
              <a:buChar char=""/>
            </a:pPr>
            <a:endParaRPr lang="nb-NO" sz="1800" b="1" dirty="0">
              <a:effectLst/>
              <a:latin typeface="Calibri" panose="020F0502020204030204" pitchFamily="34" charset="0"/>
              <a:cs typeface="Arial" panose="020B0604020202020204" pitchFamily="34" charset="0"/>
            </a:endParaRPr>
          </a:p>
          <a:p>
            <a:endParaRPr lang="nb-NO" dirty="0"/>
          </a:p>
        </p:txBody>
      </p:sp>
      <p:sp>
        <p:nvSpPr>
          <p:cNvPr id="4" name="Plassholder for lysbildenummer 3">
            <a:extLst>
              <a:ext uri="{FF2B5EF4-FFF2-40B4-BE49-F238E27FC236}">
                <a16:creationId xmlns:a16="http://schemas.microsoft.com/office/drawing/2014/main" id="{D5F572A3-EC9C-7120-E534-983DFB28DE1C}"/>
              </a:ext>
            </a:extLst>
          </p:cNvPr>
          <p:cNvSpPr>
            <a:spLocks noGrp="1"/>
          </p:cNvSpPr>
          <p:nvPr>
            <p:ph type="sldNum" sz="quarter" idx="12"/>
          </p:nvPr>
        </p:nvSpPr>
        <p:spPr/>
        <p:txBody>
          <a:bodyPr/>
          <a:lstStyle/>
          <a:p>
            <a:fld id="{71C39700-3191-41AF-B00A-0C98DDB8F943}" type="slidenum">
              <a:rPr lang="nb-NO" smtClean="0"/>
              <a:t>29</a:t>
            </a:fld>
            <a:endParaRPr lang="nb-NO"/>
          </a:p>
        </p:txBody>
      </p:sp>
      <p:pic>
        <p:nvPicPr>
          <p:cNvPr id="5" name="Bilde 4">
            <a:extLst>
              <a:ext uri="{FF2B5EF4-FFF2-40B4-BE49-F238E27FC236}">
                <a16:creationId xmlns:a16="http://schemas.microsoft.com/office/drawing/2014/main" id="{A37DEF3C-6FFA-581D-00AD-2D16B42F55E4}"/>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0F40684D-30F1-1ADB-0D90-C4D8A54C3486}"/>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0E88B616-6609-D94B-C768-1591DB995A2E}"/>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793637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A53F34F4-F2F1-4A5F-9677-46A415017409}"/>
              </a:ext>
            </a:extLst>
          </p:cNvPr>
          <p:cNvSpPr>
            <a:spLocks noGrp="1"/>
          </p:cNvSpPr>
          <p:nvPr>
            <p:ph idx="1"/>
          </p:nvPr>
        </p:nvSpPr>
        <p:spPr/>
        <p:txBody>
          <a:bodyPr/>
          <a:lstStyle/>
          <a:p>
            <a:r>
              <a:rPr lang="nb-NO" dirty="0"/>
              <a:t>I dag er det en orientering, og det er ikke rom for diskusjoner eller spørsmål. Vi tar gjerne i mot spørsmål når dere har lest sakspapirene, og da kan dere ta direkte kontakt med den som har ansvar for det enkelte området. Ikke nøl med å kontakte oss dersom dere har spørsmål eller om dere ser noen feil og mangler. Dere trenger ikke å vente til dagen før budsjettmøtet med å gjøre dette.</a:t>
            </a:r>
          </a:p>
        </p:txBody>
      </p:sp>
      <p:sp>
        <p:nvSpPr>
          <p:cNvPr id="4" name="Plassholder for lysbildenummer 3">
            <a:extLst>
              <a:ext uri="{FF2B5EF4-FFF2-40B4-BE49-F238E27FC236}">
                <a16:creationId xmlns:a16="http://schemas.microsoft.com/office/drawing/2014/main" id="{B33A14BC-EEC9-4C22-B255-4EB2E9022144}"/>
              </a:ext>
            </a:extLst>
          </p:cNvPr>
          <p:cNvSpPr>
            <a:spLocks noGrp="1"/>
          </p:cNvSpPr>
          <p:nvPr>
            <p:ph type="sldNum" sz="quarter" idx="12"/>
          </p:nvPr>
        </p:nvSpPr>
        <p:spPr/>
        <p:txBody>
          <a:bodyPr/>
          <a:lstStyle/>
          <a:p>
            <a:fld id="{71C39700-3191-41AF-B00A-0C98DDB8F943}" type="slidenum">
              <a:rPr lang="nb-NO" smtClean="0"/>
              <a:t>3</a:t>
            </a:fld>
            <a:endParaRPr lang="nb-NO"/>
          </a:p>
        </p:txBody>
      </p:sp>
      <p:pic>
        <p:nvPicPr>
          <p:cNvPr id="5" name="Bilde 4">
            <a:extLst>
              <a:ext uri="{FF2B5EF4-FFF2-40B4-BE49-F238E27FC236}">
                <a16:creationId xmlns:a16="http://schemas.microsoft.com/office/drawing/2014/main" id="{BF7C8D20-7316-ACD2-0F05-EEA5FF59FA04}"/>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9BE3089D-2796-63EB-D8B3-7D3583F4EE47}"/>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5271D4FD-2589-7E0A-AAD1-F8A134A16270}"/>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18310608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Plassholder for innhold 3">
            <a:extLst>
              <a:ext uri="{FF2B5EF4-FFF2-40B4-BE49-F238E27FC236}">
                <a16:creationId xmlns:a16="http://schemas.microsoft.com/office/drawing/2014/main" id="{464E280C-BC73-4DAA-951E-13798F368292}"/>
              </a:ext>
            </a:extLst>
          </p:cNvPr>
          <p:cNvGraphicFramePr>
            <a:graphicFrameLocks noGrp="1"/>
          </p:cNvGraphicFramePr>
          <p:nvPr>
            <p:ph idx="1"/>
            <p:extLst>
              <p:ext uri="{D42A27DB-BD31-4B8C-83A1-F6EECF244321}">
                <p14:modId xmlns:p14="http://schemas.microsoft.com/office/powerpoint/2010/main" val="1033927320"/>
              </p:ext>
            </p:extLst>
          </p:nvPr>
        </p:nvGraphicFramePr>
        <p:xfrm>
          <a:off x="643467" y="1056504"/>
          <a:ext cx="10905068" cy="4595581"/>
        </p:xfrm>
        <a:graphic>
          <a:graphicData uri="http://schemas.openxmlformats.org/drawingml/2006/table">
            <a:tbl>
              <a:tblPr firstRow="1" firstCol="1" bandRow="1"/>
              <a:tblGrid>
                <a:gridCol w="3370731">
                  <a:extLst>
                    <a:ext uri="{9D8B030D-6E8A-4147-A177-3AD203B41FA5}">
                      <a16:colId xmlns:a16="http://schemas.microsoft.com/office/drawing/2014/main" val="434544240"/>
                    </a:ext>
                  </a:extLst>
                </a:gridCol>
                <a:gridCol w="1933598">
                  <a:extLst>
                    <a:ext uri="{9D8B030D-6E8A-4147-A177-3AD203B41FA5}">
                      <a16:colId xmlns:a16="http://schemas.microsoft.com/office/drawing/2014/main" val="1003720380"/>
                    </a:ext>
                  </a:extLst>
                </a:gridCol>
                <a:gridCol w="1819280">
                  <a:extLst>
                    <a:ext uri="{9D8B030D-6E8A-4147-A177-3AD203B41FA5}">
                      <a16:colId xmlns:a16="http://schemas.microsoft.com/office/drawing/2014/main" val="3352887808"/>
                    </a:ext>
                  </a:extLst>
                </a:gridCol>
                <a:gridCol w="1962179">
                  <a:extLst>
                    <a:ext uri="{9D8B030D-6E8A-4147-A177-3AD203B41FA5}">
                      <a16:colId xmlns:a16="http://schemas.microsoft.com/office/drawing/2014/main" val="2283711331"/>
                    </a:ext>
                  </a:extLst>
                </a:gridCol>
                <a:gridCol w="1819280">
                  <a:extLst>
                    <a:ext uri="{9D8B030D-6E8A-4147-A177-3AD203B41FA5}">
                      <a16:colId xmlns:a16="http://schemas.microsoft.com/office/drawing/2014/main" val="1942381077"/>
                    </a:ext>
                  </a:extLst>
                </a:gridCol>
              </a:tblGrid>
              <a:tr h="561657">
                <a:tc>
                  <a:txBody>
                    <a:bodyPr/>
                    <a:lstStyle/>
                    <a:p>
                      <a:pPr algn="l" fontAlgn="t">
                        <a:lnSpc>
                          <a:spcPct val="107000"/>
                        </a:lnSpc>
                        <a:spcBef>
                          <a:spcPts val="0"/>
                        </a:spcBef>
                        <a:spcAft>
                          <a:spcPts val="800"/>
                        </a:spcAft>
                      </a:pPr>
                      <a:r>
                        <a:rPr lang="nb-NO" sz="2800" b="1" i="0" u="none" strike="noStrike" dirty="0">
                          <a:effectLst/>
                          <a:latin typeface="Calibri" panose="020F0502020204030204" pitchFamily="34" charset="0"/>
                          <a:ea typeface="Calibri" panose="020F0502020204030204" pitchFamily="34" charset="0"/>
                          <a:cs typeface="Times New Roman" panose="02020603050405020304" pitchFamily="18" charset="0"/>
                        </a:rPr>
                        <a:t> </a:t>
                      </a:r>
                      <a:r>
                        <a:rPr lang="nb-NO" sz="2800" b="1" i="0" u="sng" strike="noStrike" dirty="0">
                          <a:effectLst/>
                          <a:latin typeface="Calibri" panose="020F0502020204030204" pitchFamily="34" charset="0"/>
                          <a:ea typeface="Calibri" panose="020F0502020204030204" pitchFamily="34" charset="0"/>
                          <a:cs typeface="Times New Roman" panose="02020603050405020304" pitchFamily="18" charset="0"/>
                        </a:rPr>
                        <a:t>tall i hele tusen</a:t>
                      </a:r>
                      <a:endParaRPr lang="nb-NO" sz="4600" b="1" i="0" u="sng" strike="noStrike" dirty="0">
                        <a:effectLst/>
                        <a:latin typeface="Arial" panose="020B0604020202020204" pitchFamily="34" charset="0"/>
                      </a:endParaRPr>
                    </a:p>
                  </a:txBody>
                  <a:tcPr marL="176375" marR="176375" marT="2449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nb-NO" sz="2800" b="1" i="0" u="none" strike="noStrike" dirty="0">
                          <a:effectLst/>
                          <a:latin typeface="Calibri" panose="020F0502020204030204" pitchFamily="34" charset="0"/>
                          <a:ea typeface="Calibri" panose="020F0502020204030204" pitchFamily="34" charset="0"/>
                          <a:cs typeface="Times New Roman" panose="02020603050405020304" pitchFamily="18" charset="0"/>
                        </a:rPr>
                        <a:t>2025</a:t>
                      </a:r>
                      <a:endParaRPr lang="nb-NO" sz="4600" b="1" i="0" u="none" strike="noStrike" dirty="0">
                        <a:effectLst/>
                        <a:latin typeface="Arial" panose="020B0604020202020204" pitchFamily="34" charset="0"/>
                      </a:endParaRPr>
                    </a:p>
                  </a:txBody>
                  <a:tcPr marL="176375" marR="176375" marT="2449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nb-NO" sz="2800" b="1" i="0" u="none" strike="noStrike" dirty="0">
                          <a:effectLst/>
                          <a:latin typeface="Calibri" panose="020F0502020204030204" pitchFamily="34" charset="0"/>
                          <a:ea typeface="Calibri" panose="020F0502020204030204" pitchFamily="34" charset="0"/>
                          <a:cs typeface="Times New Roman" panose="02020603050405020304" pitchFamily="18" charset="0"/>
                        </a:rPr>
                        <a:t>2026</a:t>
                      </a:r>
                      <a:endParaRPr lang="nb-NO" sz="4600" b="1" i="0" u="none" strike="noStrike" dirty="0">
                        <a:effectLst/>
                        <a:latin typeface="Arial" panose="020B0604020202020204" pitchFamily="34" charset="0"/>
                      </a:endParaRPr>
                    </a:p>
                  </a:txBody>
                  <a:tcPr marL="176375" marR="176375" marT="2449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nb-NO" sz="2800" b="1" i="0" u="none" strike="noStrike" dirty="0">
                          <a:effectLst/>
                          <a:latin typeface="Calibri" panose="020F0502020204030204" pitchFamily="34" charset="0"/>
                          <a:ea typeface="Calibri" panose="020F0502020204030204" pitchFamily="34" charset="0"/>
                          <a:cs typeface="Times New Roman" panose="02020603050405020304" pitchFamily="18" charset="0"/>
                        </a:rPr>
                        <a:t>2027</a:t>
                      </a:r>
                      <a:endParaRPr lang="nb-NO" sz="4600" b="1" i="0" u="none" strike="noStrike" dirty="0">
                        <a:effectLst/>
                        <a:latin typeface="Arial" panose="020B0604020202020204" pitchFamily="34" charset="0"/>
                      </a:endParaRPr>
                    </a:p>
                  </a:txBody>
                  <a:tcPr marL="176375" marR="176375" marT="2449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nb-NO" sz="2800" b="1" i="0" u="none" strike="noStrike" dirty="0">
                          <a:effectLst/>
                          <a:latin typeface="Calibri" panose="020F0502020204030204" pitchFamily="34" charset="0"/>
                          <a:ea typeface="Calibri" panose="020F0502020204030204" pitchFamily="34" charset="0"/>
                          <a:cs typeface="Times New Roman" panose="02020603050405020304" pitchFamily="18" charset="0"/>
                        </a:rPr>
                        <a:t>2028</a:t>
                      </a:r>
                      <a:endParaRPr lang="nb-NO" sz="4600" b="1" i="0" u="none" strike="noStrike" dirty="0">
                        <a:effectLst/>
                        <a:latin typeface="Arial" panose="020B0604020202020204" pitchFamily="34" charset="0"/>
                      </a:endParaRPr>
                    </a:p>
                  </a:txBody>
                  <a:tcPr marL="176375" marR="176375" marT="2449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8799350"/>
                  </a:ext>
                </a:extLst>
              </a:tr>
              <a:tr h="1008481">
                <a:tc>
                  <a:txBody>
                    <a:bodyPr/>
                    <a:lstStyle/>
                    <a:p>
                      <a:pPr algn="l" fontAlgn="t">
                        <a:lnSpc>
                          <a:spcPct val="107000"/>
                        </a:lnSpc>
                        <a:spcBef>
                          <a:spcPts val="0"/>
                        </a:spcBef>
                        <a:spcAft>
                          <a:spcPts val="800"/>
                        </a:spcAft>
                      </a:pPr>
                      <a:r>
                        <a:rPr lang="nb-NO" sz="2800" b="0" i="0" u="none" strike="noStrike">
                          <a:effectLst/>
                          <a:latin typeface="Calibri" panose="020F0502020204030204" pitchFamily="34" charset="0"/>
                          <a:ea typeface="Calibri" panose="020F0502020204030204" pitchFamily="34" charset="0"/>
                          <a:cs typeface="Times New Roman" panose="02020603050405020304" pitchFamily="18" charset="0"/>
                        </a:rPr>
                        <a:t>SUM DRIFTSINNTEKTER</a:t>
                      </a:r>
                      <a:endParaRPr lang="nb-NO" sz="4600" b="0" i="0" u="none" strike="noStrike">
                        <a:effectLst/>
                        <a:latin typeface="Arial" panose="020B0604020202020204" pitchFamily="34" charset="0"/>
                      </a:endParaRPr>
                    </a:p>
                  </a:txBody>
                  <a:tcPr marL="176375" marR="176375" marT="2449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nb-NO" sz="2800" b="0" i="0" u="none" strike="noStrike" dirty="0">
                          <a:effectLst/>
                          <a:latin typeface="Calibri" panose="020F0502020204030204" pitchFamily="34" charset="0"/>
                          <a:ea typeface="Calibri" panose="020F0502020204030204" pitchFamily="34" charset="0"/>
                          <a:cs typeface="Times New Roman" panose="02020603050405020304" pitchFamily="18" charset="0"/>
                        </a:rPr>
                        <a:t>236 097</a:t>
                      </a:r>
                      <a:endParaRPr lang="nb-NO" sz="4600" b="0" i="0" u="none" strike="noStrike" dirty="0">
                        <a:effectLst/>
                        <a:latin typeface="Arial" panose="020B0604020202020204" pitchFamily="34" charset="0"/>
                      </a:endParaRPr>
                    </a:p>
                  </a:txBody>
                  <a:tcPr marL="176375" marR="176375" marT="2449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nb-NO" sz="2800" b="0" i="0" u="none" strike="noStrike" dirty="0">
                          <a:effectLst/>
                          <a:latin typeface="Calibri" panose="020F0502020204030204" pitchFamily="34" charset="0"/>
                          <a:ea typeface="Calibri" panose="020F0502020204030204" pitchFamily="34" charset="0"/>
                          <a:cs typeface="Times New Roman" panose="02020603050405020304" pitchFamily="18" charset="0"/>
                        </a:rPr>
                        <a:t>256 365</a:t>
                      </a:r>
                      <a:endParaRPr lang="nb-NO" sz="4600" b="0" i="0" u="none" strike="noStrike" dirty="0">
                        <a:effectLst/>
                        <a:latin typeface="Arial" panose="020B0604020202020204" pitchFamily="34" charset="0"/>
                      </a:endParaRPr>
                    </a:p>
                  </a:txBody>
                  <a:tcPr marL="176375" marR="176375" marT="2449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nb-NO" sz="2800" b="0" i="0" u="none" strike="noStrike" dirty="0">
                          <a:effectLst/>
                          <a:latin typeface="Calibri" panose="020F0502020204030204" pitchFamily="34" charset="0"/>
                          <a:ea typeface="Calibri" panose="020F0502020204030204" pitchFamily="34" charset="0"/>
                          <a:cs typeface="Times New Roman" panose="02020603050405020304" pitchFamily="18" charset="0"/>
                        </a:rPr>
                        <a:t>231 172</a:t>
                      </a:r>
                      <a:endParaRPr lang="nb-NO" sz="4600" b="0" i="0" u="none" strike="noStrike" dirty="0">
                        <a:effectLst/>
                        <a:latin typeface="Arial" panose="020B0604020202020204" pitchFamily="34" charset="0"/>
                      </a:endParaRPr>
                    </a:p>
                  </a:txBody>
                  <a:tcPr marL="176375" marR="176375" marT="2449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nb-NO" sz="2800" b="0" i="0" u="none" strike="noStrike" dirty="0">
                          <a:effectLst/>
                          <a:latin typeface="Calibri" panose="020F0502020204030204" pitchFamily="34" charset="0"/>
                          <a:ea typeface="Calibri" panose="020F0502020204030204" pitchFamily="34" charset="0"/>
                          <a:cs typeface="Times New Roman" panose="02020603050405020304" pitchFamily="18" charset="0"/>
                        </a:rPr>
                        <a:t>265 972</a:t>
                      </a:r>
                      <a:endParaRPr lang="nb-NO" sz="4600" b="0" i="0" u="none" strike="noStrike" dirty="0">
                        <a:effectLst/>
                        <a:latin typeface="Arial" panose="020B0604020202020204" pitchFamily="34" charset="0"/>
                      </a:endParaRPr>
                    </a:p>
                  </a:txBody>
                  <a:tcPr marL="176375" marR="176375" marT="2449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7123592"/>
                  </a:ext>
                </a:extLst>
              </a:tr>
              <a:tr h="1008481">
                <a:tc>
                  <a:txBody>
                    <a:bodyPr/>
                    <a:lstStyle/>
                    <a:p>
                      <a:pPr algn="l" fontAlgn="t">
                        <a:lnSpc>
                          <a:spcPct val="107000"/>
                        </a:lnSpc>
                        <a:spcBef>
                          <a:spcPts val="0"/>
                        </a:spcBef>
                        <a:spcAft>
                          <a:spcPts val="800"/>
                        </a:spcAft>
                      </a:pPr>
                      <a:r>
                        <a:rPr lang="nb-NO" sz="2800" b="0" i="0" u="none" strike="noStrike">
                          <a:effectLst/>
                          <a:latin typeface="Calibri" panose="020F0502020204030204" pitchFamily="34" charset="0"/>
                          <a:ea typeface="Calibri" panose="020F0502020204030204" pitchFamily="34" charset="0"/>
                          <a:cs typeface="Times New Roman" panose="02020603050405020304" pitchFamily="18" charset="0"/>
                        </a:rPr>
                        <a:t>SUM DRIFTSUTGIFTER</a:t>
                      </a:r>
                      <a:endParaRPr lang="nb-NO" sz="4600" b="0" i="0" u="none" strike="noStrike">
                        <a:effectLst/>
                        <a:latin typeface="Arial" panose="020B0604020202020204" pitchFamily="34" charset="0"/>
                      </a:endParaRPr>
                    </a:p>
                  </a:txBody>
                  <a:tcPr marL="176375" marR="176375" marT="2449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nb-NO" sz="2800" b="0" i="0" u="none" strike="noStrike" dirty="0">
                          <a:effectLst/>
                          <a:latin typeface="Calibri" panose="020F0502020204030204" pitchFamily="34" charset="0"/>
                          <a:ea typeface="Calibri" panose="020F0502020204030204" pitchFamily="34" charset="0"/>
                          <a:cs typeface="Times New Roman" panose="02020603050405020304" pitchFamily="18" charset="0"/>
                        </a:rPr>
                        <a:t>251 677</a:t>
                      </a:r>
                      <a:endParaRPr lang="nb-NO" sz="4600" b="0" i="0" u="none" strike="noStrike" dirty="0">
                        <a:effectLst/>
                        <a:latin typeface="Arial" panose="020B0604020202020204" pitchFamily="34" charset="0"/>
                      </a:endParaRPr>
                    </a:p>
                  </a:txBody>
                  <a:tcPr marL="176375" marR="176375" marT="2449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nb-NO" sz="2800" b="0" i="0" u="none" strike="noStrike" dirty="0">
                          <a:effectLst/>
                          <a:latin typeface="Calibri" panose="020F0502020204030204" pitchFamily="34" charset="0"/>
                          <a:ea typeface="Calibri" panose="020F0502020204030204" pitchFamily="34" charset="0"/>
                          <a:cs typeface="Times New Roman" panose="02020603050405020304" pitchFamily="18" charset="0"/>
                        </a:rPr>
                        <a:t>241 646</a:t>
                      </a:r>
                      <a:endParaRPr lang="nb-NO" sz="4600" b="0" i="0" u="none" strike="noStrike" dirty="0">
                        <a:effectLst/>
                        <a:latin typeface="Arial" panose="020B0604020202020204" pitchFamily="34" charset="0"/>
                      </a:endParaRPr>
                    </a:p>
                  </a:txBody>
                  <a:tcPr marL="176375" marR="176375" marT="2449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nb-NO" sz="2800" b="0" i="0" u="none" strike="noStrike" dirty="0">
                          <a:effectLst/>
                          <a:latin typeface="Calibri" panose="020F0502020204030204" pitchFamily="34" charset="0"/>
                          <a:ea typeface="Calibri" panose="020F0502020204030204" pitchFamily="34" charset="0"/>
                          <a:cs typeface="Times New Roman" panose="02020603050405020304" pitchFamily="18" charset="0"/>
                        </a:rPr>
                        <a:t>242 286</a:t>
                      </a:r>
                      <a:endParaRPr lang="nb-NO" sz="4600" b="0" i="0" u="none" strike="noStrike" dirty="0">
                        <a:effectLst/>
                        <a:latin typeface="Arial" panose="020B0604020202020204" pitchFamily="34" charset="0"/>
                      </a:endParaRPr>
                    </a:p>
                  </a:txBody>
                  <a:tcPr marL="176375" marR="176375" marT="2449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nb-NO" sz="2800" b="0" i="0" u="none" strike="noStrike" dirty="0">
                          <a:effectLst/>
                          <a:latin typeface="Calibri" panose="020F0502020204030204" pitchFamily="34" charset="0"/>
                          <a:ea typeface="Calibri" panose="020F0502020204030204" pitchFamily="34" charset="0"/>
                          <a:cs typeface="Times New Roman" panose="02020603050405020304" pitchFamily="18" charset="0"/>
                        </a:rPr>
                        <a:t>241 258</a:t>
                      </a:r>
                      <a:endParaRPr lang="nb-NO" sz="4600" b="0" i="0" u="none" strike="noStrike" dirty="0">
                        <a:effectLst/>
                        <a:latin typeface="Arial" panose="020B0604020202020204" pitchFamily="34" charset="0"/>
                      </a:endParaRPr>
                    </a:p>
                  </a:txBody>
                  <a:tcPr marL="176375" marR="176375" marT="2449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9864839"/>
                  </a:ext>
                </a:extLst>
              </a:tr>
              <a:tr h="1008481">
                <a:tc>
                  <a:txBody>
                    <a:bodyPr/>
                    <a:lstStyle/>
                    <a:p>
                      <a:pPr algn="l" fontAlgn="t">
                        <a:lnSpc>
                          <a:spcPct val="107000"/>
                        </a:lnSpc>
                        <a:spcBef>
                          <a:spcPts val="0"/>
                        </a:spcBef>
                        <a:spcAft>
                          <a:spcPts val="800"/>
                        </a:spcAft>
                      </a:pPr>
                      <a:r>
                        <a:rPr lang="nb-NO" sz="2800" b="0" i="0" u="none" strike="noStrike" dirty="0">
                          <a:effectLst/>
                          <a:latin typeface="Calibri" panose="020F0502020204030204" pitchFamily="34" charset="0"/>
                          <a:ea typeface="Calibri" panose="020F0502020204030204" pitchFamily="34" charset="0"/>
                          <a:cs typeface="Times New Roman" panose="02020603050405020304" pitchFamily="18" charset="0"/>
                        </a:rPr>
                        <a:t>NETTO FINANSUTGIFTER</a:t>
                      </a:r>
                      <a:endParaRPr lang="nb-NO" sz="4600" b="0" i="0" u="none" strike="noStrike" dirty="0">
                        <a:effectLst/>
                        <a:latin typeface="Arial" panose="020B0604020202020204" pitchFamily="34" charset="0"/>
                      </a:endParaRPr>
                    </a:p>
                  </a:txBody>
                  <a:tcPr marL="176375" marR="176375" marT="2449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nb-NO" sz="2800" b="0" i="0" u="none" strike="noStrike" dirty="0">
                          <a:effectLst/>
                          <a:latin typeface="Calibri" panose="020F0502020204030204" pitchFamily="34" charset="0"/>
                          <a:ea typeface="Calibri" panose="020F0502020204030204" pitchFamily="34" charset="0"/>
                          <a:cs typeface="Times New Roman" panose="02020603050405020304" pitchFamily="18" charset="0"/>
                        </a:rPr>
                        <a:t>   6 932</a:t>
                      </a:r>
                      <a:endParaRPr lang="nb-NO" sz="4600" b="0" i="0" u="none" strike="noStrike" dirty="0">
                        <a:effectLst/>
                        <a:latin typeface="Arial" panose="020B0604020202020204" pitchFamily="34" charset="0"/>
                      </a:endParaRPr>
                    </a:p>
                  </a:txBody>
                  <a:tcPr marL="176375" marR="176375" marT="2449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nb-NO" sz="2800" b="0" i="0" u="none" strike="noStrike" dirty="0">
                          <a:effectLst/>
                          <a:latin typeface="Calibri" panose="020F0502020204030204" pitchFamily="34" charset="0"/>
                          <a:ea typeface="Calibri" panose="020F0502020204030204" pitchFamily="34" charset="0"/>
                          <a:cs typeface="Times New Roman" panose="02020603050405020304" pitchFamily="18" charset="0"/>
                        </a:rPr>
                        <a:t>  7 499</a:t>
                      </a:r>
                      <a:endParaRPr lang="nb-NO" sz="4600" b="0" i="0" u="none" strike="noStrike" dirty="0">
                        <a:effectLst/>
                        <a:latin typeface="Arial" panose="020B0604020202020204" pitchFamily="34" charset="0"/>
                      </a:endParaRPr>
                    </a:p>
                  </a:txBody>
                  <a:tcPr marL="176375" marR="176375" marT="2449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nb-NO" sz="2800" b="0" i="0" u="none" strike="noStrike" dirty="0">
                          <a:effectLst/>
                          <a:latin typeface="Calibri" panose="020F0502020204030204" pitchFamily="34" charset="0"/>
                          <a:ea typeface="Calibri" panose="020F0502020204030204" pitchFamily="34" charset="0"/>
                          <a:cs typeface="Times New Roman" panose="02020603050405020304" pitchFamily="18" charset="0"/>
                        </a:rPr>
                        <a:t>   6 951</a:t>
                      </a:r>
                      <a:endParaRPr lang="nb-NO" sz="4600" b="0" i="0" u="none" strike="noStrike" dirty="0">
                        <a:effectLst/>
                        <a:latin typeface="Arial" panose="020B0604020202020204" pitchFamily="34" charset="0"/>
                      </a:endParaRPr>
                    </a:p>
                  </a:txBody>
                  <a:tcPr marL="176375" marR="176375" marT="2449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nb-NO" sz="2800" b="0" i="0" u="none" strike="noStrike" dirty="0">
                          <a:effectLst/>
                          <a:latin typeface="Calibri" panose="020F0502020204030204" pitchFamily="34" charset="0"/>
                          <a:ea typeface="Calibri" panose="020F0502020204030204" pitchFamily="34" charset="0"/>
                          <a:cs typeface="Times New Roman" panose="02020603050405020304" pitchFamily="18" charset="0"/>
                        </a:rPr>
                        <a:t>  5 863</a:t>
                      </a:r>
                      <a:endParaRPr lang="nb-NO" sz="4600" b="0" i="0" u="none" strike="noStrike" dirty="0">
                        <a:effectLst/>
                        <a:latin typeface="Arial" panose="020B0604020202020204" pitchFamily="34" charset="0"/>
                      </a:endParaRPr>
                    </a:p>
                  </a:txBody>
                  <a:tcPr marL="176375" marR="176375" marT="2449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5373163"/>
                  </a:ext>
                </a:extLst>
              </a:tr>
              <a:tr h="1008481">
                <a:tc>
                  <a:txBody>
                    <a:bodyPr/>
                    <a:lstStyle/>
                    <a:p>
                      <a:pPr algn="l" fontAlgn="t">
                        <a:lnSpc>
                          <a:spcPct val="107000"/>
                        </a:lnSpc>
                        <a:spcBef>
                          <a:spcPts val="0"/>
                        </a:spcBef>
                        <a:spcAft>
                          <a:spcPts val="800"/>
                        </a:spcAft>
                      </a:pPr>
                      <a:r>
                        <a:rPr lang="nb-NO" sz="2800" b="0" i="0" u="none" strike="noStrike" dirty="0">
                          <a:effectLst/>
                          <a:latin typeface="Calibri" panose="020F0502020204030204" pitchFamily="34" charset="0"/>
                          <a:ea typeface="Calibri" panose="020F0502020204030204" pitchFamily="34" charset="0"/>
                          <a:cs typeface="Times New Roman" panose="02020603050405020304" pitchFamily="18" charset="0"/>
                        </a:rPr>
                        <a:t>NETTO DRIFTSRESULTAT </a:t>
                      </a:r>
                      <a:endParaRPr lang="nb-NO" sz="4600" b="0" i="0" u="none" strike="noStrike" dirty="0">
                        <a:effectLst/>
                        <a:latin typeface="Arial" panose="020B0604020202020204" pitchFamily="34" charset="0"/>
                      </a:endParaRPr>
                    </a:p>
                  </a:txBody>
                  <a:tcPr marL="176375" marR="176375" marT="2449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nb-NO" sz="2800" b="0" i="0" u="none" strike="noStrike" dirty="0">
                          <a:effectLst/>
                          <a:latin typeface="Calibri" panose="020F0502020204030204" pitchFamily="34" charset="0"/>
                          <a:ea typeface="Calibri" panose="020F0502020204030204" pitchFamily="34" charset="0"/>
                          <a:cs typeface="Times New Roman" panose="02020603050405020304" pitchFamily="18" charset="0"/>
                        </a:rPr>
                        <a:t>     8 637</a:t>
                      </a:r>
                      <a:endParaRPr lang="nb-NO" sz="4600" b="0" i="0" u="none" strike="noStrike" dirty="0">
                        <a:effectLst/>
                        <a:latin typeface="Arial" panose="020B0604020202020204" pitchFamily="34" charset="0"/>
                      </a:endParaRPr>
                    </a:p>
                  </a:txBody>
                  <a:tcPr marL="176375" marR="176375" marT="2449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nb-NO" sz="2800" b="0" i="0" u="none" strike="noStrike" dirty="0">
                          <a:effectLst/>
                          <a:latin typeface="Calibri" panose="020F0502020204030204" pitchFamily="34" charset="0"/>
                          <a:ea typeface="Calibri" panose="020F0502020204030204" pitchFamily="34" charset="0"/>
                          <a:cs typeface="Times New Roman" panose="02020603050405020304" pitchFamily="18" charset="0"/>
                        </a:rPr>
                        <a:t> -21 095</a:t>
                      </a:r>
                      <a:endParaRPr lang="nb-NO" sz="4600" b="0" i="0" u="none" strike="noStrike" dirty="0">
                        <a:effectLst/>
                        <a:latin typeface="Arial" panose="020B0604020202020204" pitchFamily="34" charset="0"/>
                      </a:endParaRPr>
                    </a:p>
                  </a:txBody>
                  <a:tcPr marL="176375" marR="176375" marT="2449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nb-NO" sz="2800" b="0" i="0" u="none" strike="noStrike" dirty="0">
                          <a:effectLst/>
                          <a:latin typeface="Calibri" panose="020F0502020204030204" pitchFamily="34" charset="0"/>
                          <a:ea typeface="Calibri" panose="020F0502020204030204" pitchFamily="34" charset="0"/>
                          <a:cs typeface="Times New Roman" panose="02020603050405020304" pitchFamily="18" charset="0"/>
                        </a:rPr>
                        <a:t>    4 190</a:t>
                      </a:r>
                      <a:endParaRPr lang="nb-NO" sz="4600" b="0" i="0" u="none" strike="noStrike" dirty="0">
                        <a:effectLst/>
                        <a:latin typeface="Arial" panose="020B0604020202020204" pitchFamily="34" charset="0"/>
                      </a:endParaRPr>
                    </a:p>
                  </a:txBody>
                  <a:tcPr marL="176375" marR="176375" marT="2449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nb-NO" sz="2800" b="0" i="0" u="none" strike="noStrike" dirty="0">
                          <a:effectLst/>
                          <a:latin typeface="Calibri" panose="020F0502020204030204" pitchFamily="34" charset="0"/>
                          <a:ea typeface="Calibri" panose="020F0502020204030204" pitchFamily="34" charset="0"/>
                          <a:cs typeface="Times New Roman" panose="02020603050405020304" pitchFamily="18" charset="0"/>
                        </a:rPr>
                        <a:t>-32 727</a:t>
                      </a:r>
                      <a:endParaRPr lang="nb-NO" sz="4600" b="0" i="0" u="none" strike="noStrike" dirty="0">
                        <a:effectLst/>
                        <a:latin typeface="Arial" panose="020B0604020202020204" pitchFamily="34" charset="0"/>
                      </a:endParaRPr>
                    </a:p>
                  </a:txBody>
                  <a:tcPr marL="176375" marR="176375" marT="2449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446312"/>
                  </a:ext>
                </a:extLst>
              </a:tr>
            </a:tbl>
          </a:graphicData>
        </a:graphic>
      </p:graphicFrame>
      <p:sp>
        <p:nvSpPr>
          <p:cNvPr id="5" name="Rectangle 1">
            <a:extLst>
              <a:ext uri="{FF2B5EF4-FFF2-40B4-BE49-F238E27FC236}">
                <a16:creationId xmlns:a16="http://schemas.microsoft.com/office/drawing/2014/main" id="{F5931138-10D7-4985-8AD8-5F7408085E95}"/>
              </a:ext>
            </a:extLst>
          </p:cNvPr>
          <p:cNvSpPr>
            <a:spLocks noChangeArrowheads="1"/>
          </p:cNvSpPr>
          <p:nvPr/>
        </p:nvSpPr>
        <p:spPr bwMode="auto">
          <a:xfrm>
            <a:off x="0" y="97795"/>
            <a:ext cx="3098925"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spcBef>
                <a:spcPct val="0"/>
              </a:spcBef>
              <a:spcAft>
                <a:spcPts val="600"/>
              </a:spcAft>
              <a:buClrTx/>
              <a:buSzTx/>
              <a:buFontTx/>
              <a:buNone/>
              <a:tabLst/>
            </a:pPr>
            <a:r>
              <a:rPr kumimoji="0" lang="nb-NO" altLang="nb-NO"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*Minus (-) foran tallene innebærer positivt resultat</a:t>
            </a:r>
            <a:endParaRPr kumimoji="0" lang="nb-NO" altLang="nb-NO" sz="1800" b="0" i="0" u="none" strike="noStrike" cap="none" normalizeH="0" baseline="0">
              <a:ln>
                <a:noFill/>
              </a:ln>
              <a:solidFill>
                <a:schemeClr val="tx1"/>
              </a:solidFill>
              <a:effectLst/>
              <a:latin typeface="Arial" panose="020B0604020202020204" pitchFamily="34" charset="0"/>
            </a:endParaRPr>
          </a:p>
        </p:txBody>
      </p:sp>
      <p:sp>
        <p:nvSpPr>
          <p:cNvPr id="6" name="Plassholder for lysbildenummer 5">
            <a:extLst>
              <a:ext uri="{FF2B5EF4-FFF2-40B4-BE49-F238E27FC236}">
                <a16:creationId xmlns:a16="http://schemas.microsoft.com/office/drawing/2014/main" id="{982BB5A2-646E-40B7-999A-F90CBF52661C}"/>
              </a:ext>
            </a:extLst>
          </p:cNvPr>
          <p:cNvSpPr>
            <a:spLocks noGrp="1"/>
          </p:cNvSpPr>
          <p:nvPr>
            <p:ph type="sldNum" sz="quarter" idx="12"/>
          </p:nvPr>
        </p:nvSpPr>
        <p:spPr/>
        <p:txBody>
          <a:bodyPr/>
          <a:lstStyle/>
          <a:p>
            <a:fld id="{71C39700-3191-41AF-B00A-0C98DDB8F943}" type="slidenum">
              <a:rPr lang="nb-NO" smtClean="0"/>
              <a:t>30</a:t>
            </a:fld>
            <a:endParaRPr lang="nb-NO"/>
          </a:p>
        </p:txBody>
      </p:sp>
      <p:pic>
        <p:nvPicPr>
          <p:cNvPr id="2" name="Bilde 1">
            <a:extLst>
              <a:ext uri="{FF2B5EF4-FFF2-40B4-BE49-F238E27FC236}">
                <a16:creationId xmlns:a16="http://schemas.microsoft.com/office/drawing/2014/main" id="{397FECEC-DF23-C23E-B56E-FA39C97F64F1}"/>
              </a:ext>
            </a:extLst>
          </p:cNvPr>
          <p:cNvPicPr>
            <a:picLocks noChangeAspect="1"/>
          </p:cNvPicPr>
          <p:nvPr/>
        </p:nvPicPr>
        <p:blipFill>
          <a:blip r:embed="rId2"/>
          <a:stretch>
            <a:fillRect/>
          </a:stretch>
        </p:blipFill>
        <p:spPr>
          <a:xfrm>
            <a:off x="556437" y="452512"/>
            <a:ext cx="435973" cy="536316"/>
          </a:xfrm>
          <a:prstGeom prst="rect">
            <a:avLst/>
          </a:prstGeom>
        </p:spPr>
      </p:pic>
      <p:pic>
        <p:nvPicPr>
          <p:cNvPr id="3" name="Bilde 2">
            <a:extLst>
              <a:ext uri="{FF2B5EF4-FFF2-40B4-BE49-F238E27FC236}">
                <a16:creationId xmlns:a16="http://schemas.microsoft.com/office/drawing/2014/main" id="{99989116-CF68-9B5F-763D-BDC0AC4EC78C}"/>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53C54476-12C6-1CC6-EA12-DF01B92310ED}"/>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21768098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87C59D58-AF76-79F1-8C07-8CF257362E4A}"/>
              </a:ext>
            </a:extLst>
          </p:cNvPr>
          <p:cNvSpPr>
            <a:spLocks noGrp="1"/>
          </p:cNvSpPr>
          <p:nvPr>
            <p:ph idx="1"/>
          </p:nvPr>
        </p:nvSpPr>
        <p:spPr/>
        <p:txBody>
          <a:bodyPr/>
          <a:lstStyle/>
          <a:p>
            <a:pPr marL="342900" lvl="0" indent="-342900">
              <a:spcBef>
                <a:spcPts val="1200"/>
              </a:spcBef>
              <a:spcAft>
                <a:spcPts val="600"/>
              </a:spcAft>
              <a:buFont typeface="Symbol" panose="05050102010706020507" pitchFamily="18" charset="2"/>
              <a:buChar char=""/>
            </a:pPr>
            <a:r>
              <a:rPr lang="nb-NO" sz="2800" b="0" dirty="0">
                <a:effectLst/>
                <a:latin typeface="Calibri" panose="020F0502020204030204" pitchFamily="34" charset="0"/>
                <a:cs typeface="Arial" panose="020B0604020202020204" pitchFamily="34" charset="0"/>
              </a:rPr>
              <a:t>Langsiktig gjeld: skal ikke økes i forhold til vedtatt økonomiplan 2020-2023. - </a:t>
            </a:r>
            <a:r>
              <a:rPr lang="nb-NO" sz="2800" b="0" u="sng" dirty="0">
                <a:effectLst/>
                <a:latin typeface="Calibri" panose="020F0502020204030204" pitchFamily="34" charset="0"/>
                <a:cs typeface="Arial" panose="020B0604020202020204" pitchFamily="34" charset="0"/>
              </a:rPr>
              <a:t>innfris</a:t>
            </a:r>
            <a:endParaRPr lang="nb-NO" sz="2800" b="1" u="sng" dirty="0">
              <a:effectLst/>
              <a:latin typeface="Calibri" panose="020F0502020204030204" pitchFamily="34" charset="0"/>
              <a:cs typeface="Arial" panose="020B0604020202020204" pitchFamily="34" charset="0"/>
            </a:endParaRPr>
          </a:p>
          <a:p>
            <a:pPr marL="342900" lvl="0" indent="-342900">
              <a:spcBef>
                <a:spcPts val="1200"/>
              </a:spcBef>
              <a:spcAft>
                <a:spcPts val="600"/>
              </a:spcAft>
              <a:buFont typeface="Symbol" panose="05050102010706020507" pitchFamily="18" charset="2"/>
              <a:buChar char=""/>
            </a:pPr>
            <a:r>
              <a:rPr lang="nb-NO" sz="2800" b="0" dirty="0">
                <a:effectLst/>
                <a:latin typeface="Calibri" panose="020F0502020204030204" pitchFamily="34" charset="0"/>
                <a:cs typeface="Arial" panose="020B0604020202020204" pitchFamily="34" charset="0"/>
              </a:rPr>
              <a:t>Disposisjonsfond i % av driftsinntektene: Min 10 % av driftsinntektene.- </a:t>
            </a:r>
            <a:r>
              <a:rPr lang="nb-NO" sz="2800" b="0" u="sng" dirty="0">
                <a:effectLst/>
                <a:latin typeface="Calibri" panose="020F0502020204030204" pitchFamily="34" charset="0"/>
                <a:cs typeface="Arial" panose="020B0604020202020204" pitchFamily="34" charset="0"/>
              </a:rPr>
              <a:t>innfris</a:t>
            </a:r>
          </a:p>
          <a:p>
            <a:pPr marL="342900" indent="-342900">
              <a:spcBef>
                <a:spcPts val="1200"/>
              </a:spcBef>
              <a:spcAft>
                <a:spcPts val="600"/>
              </a:spcAft>
              <a:buFont typeface="Symbol" panose="05050102010706020507" pitchFamily="18" charset="2"/>
              <a:buChar char=""/>
            </a:pPr>
            <a:r>
              <a:rPr lang="nb-NO"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Totalt i økonomiplanperioden blir netto bruk av disposisjonsfond  1 721 306, det betyr en økning i disposisjonsfondet fra  79 636 368 til 81 357 674</a:t>
            </a:r>
            <a:r>
              <a:rPr lang="nb-NO"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nb-NO"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nb-NO"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spcBef>
                <a:spcPts val="1200"/>
              </a:spcBef>
              <a:spcAft>
                <a:spcPts val="600"/>
              </a:spcAft>
              <a:buFont typeface="Symbol" panose="05050102010706020507" pitchFamily="18" charset="2"/>
              <a:buChar char=""/>
            </a:pPr>
            <a:endParaRPr lang="nb-NO" sz="2800" b="1" u="sng" dirty="0">
              <a:effectLst/>
              <a:latin typeface="Calibri" panose="020F0502020204030204" pitchFamily="34" charset="0"/>
              <a:cs typeface="Arial" panose="020B0604020202020204" pitchFamily="34" charset="0"/>
            </a:endParaRPr>
          </a:p>
          <a:p>
            <a:endParaRPr lang="nb-NO" dirty="0"/>
          </a:p>
        </p:txBody>
      </p:sp>
      <p:sp>
        <p:nvSpPr>
          <p:cNvPr id="4" name="Plassholder for lysbildenummer 3">
            <a:extLst>
              <a:ext uri="{FF2B5EF4-FFF2-40B4-BE49-F238E27FC236}">
                <a16:creationId xmlns:a16="http://schemas.microsoft.com/office/drawing/2014/main" id="{6C2E2339-9341-5553-17AC-025F3D37F8EB}"/>
              </a:ext>
            </a:extLst>
          </p:cNvPr>
          <p:cNvSpPr>
            <a:spLocks noGrp="1"/>
          </p:cNvSpPr>
          <p:nvPr>
            <p:ph type="sldNum" sz="quarter" idx="12"/>
          </p:nvPr>
        </p:nvSpPr>
        <p:spPr/>
        <p:txBody>
          <a:bodyPr/>
          <a:lstStyle/>
          <a:p>
            <a:fld id="{71C39700-3191-41AF-B00A-0C98DDB8F943}" type="slidenum">
              <a:rPr lang="nb-NO" smtClean="0"/>
              <a:t>31</a:t>
            </a:fld>
            <a:endParaRPr lang="nb-NO"/>
          </a:p>
        </p:txBody>
      </p:sp>
      <p:pic>
        <p:nvPicPr>
          <p:cNvPr id="5" name="Bilde 4">
            <a:extLst>
              <a:ext uri="{FF2B5EF4-FFF2-40B4-BE49-F238E27FC236}">
                <a16:creationId xmlns:a16="http://schemas.microsoft.com/office/drawing/2014/main" id="{E38E78CE-A10A-F88E-8763-052E42A46EB8}"/>
              </a:ext>
            </a:extLst>
          </p:cNvPr>
          <p:cNvPicPr>
            <a:picLocks noChangeAspect="1"/>
          </p:cNvPicPr>
          <p:nvPr/>
        </p:nvPicPr>
        <p:blipFill>
          <a:blip r:embed="rId2"/>
          <a:stretch>
            <a:fillRect/>
          </a:stretch>
        </p:blipFill>
        <p:spPr>
          <a:xfrm>
            <a:off x="556437" y="452512"/>
            <a:ext cx="435973" cy="536316"/>
          </a:xfrm>
          <a:prstGeom prst="rect">
            <a:avLst/>
          </a:prstGeom>
        </p:spPr>
      </p:pic>
      <p:pic>
        <p:nvPicPr>
          <p:cNvPr id="7" name="Bilde 6">
            <a:extLst>
              <a:ext uri="{FF2B5EF4-FFF2-40B4-BE49-F238E27FC236}">
                <a16:creationId xmlns:a16="http://schemas.microsoft.com/office/drawing/2014/main" id="{DC3D1E34-1036-99DE-7453-352C76998614}"/>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8" name="Bilde 7">
            <a:extLst>
              <a:ext uri="{FF2B5EF4-FFF2-40B4-BE49-F238E27FC236}">
                <a16:creationId xmlns:a16="http://schemas.microsoft.com/office/drawing/2014/main" id="{25FD4D3E-55B7-813D-9719-767BBD5FDD33}"/>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8442991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E0D06E5B-7BCB-FB55-0154-0E8D0CB24FD5}"/>
              </a:ext>
            </a:extLst>
          </p:cNvPr>
          <p:cNvSpPr>
            <a:spLocks noGrp="1"/>
          </p:cNvSpPr>
          <p:nvPr>
            <p:ph idx="1"/>
          </p:nvPr>
        </p:nvSpPr>
        <p:spPr/>
        <p:txBody>
          <a:bodyPr/>
          <a:lstStyle/>
          <a:p>
            <a:r>
              <a:rPr lang="nb-NO" b="1" dirty="0"/>
              <a:t>Disposisjonsfond – beregnet saldo pr. 31.12</a:t>
            </a:r>
          </a:p>
          <a:p>
            <a:endParaRPr lang="nb-NO" dirty="0"/>
          </a:p>
          <a:p>
            <a:r>
              <a:rPr lang="nb-NO" dirty="0"/>
              <a:t>2024 – 79,6 millioner</a:t>
            </a:r>
          </a:p>
          <a:p>
            <a:r>
              <a:rPr lang="nb-NO" dirty="0"/>
              <a:t>2025 – 50,9 millioner</a:t>
            </a:r>
          </a:p>
          <a:p>
            <a:r>
              <a:rPr lang="nb-NO" dirty="0"/>
              <a:t>2026 – 59,2 millioner</a:t>
            </a:r>
          </a:p>
          <a:p>
            <a:r>
              <a:rPr lang="nb-NO" dirty="0"/>
              <a:t>2027 – 51,8 millioner</a:t>
            </a:r>
          </a:p>
          <a:p>
            <a:r>
              <a:rPr lang="nb-NO" dirty="0"/>
              <a:t>2028 – 81,4 millioner</a:t>
            </a:r>
          </a:p>
        </p:txBody>
      </p:sp>
      <p:sp>
        <p:nvSpPr>
          <p:cNvPr id="4" name="Plassholder for lysbildenummer 3">
            <a:extLst>
              <a:ext uri="{FF2B5EF4-FFF2-40B4-BE49-F238E27FC236}">
                <a16:creationId xmlns:a16="http://schemas.microsoft.com/office/drawing/2014/main" id="{F82E059D-410E-B146-8589-303AB221CFB0}"/>
              </a:ext>
            </a:extLst>
          </p:cNvPr>
          <p:cNvSpPr>
            <a:spLocks noGrp="1"/>
          </p:cNvSpPr>
          <p:nvPr>
            <p:ph type="sldNum" sz="quarter" idx="12"/>
          </p:nvPr>
        </p:nvSpPr>
        <p:spPr/>
        <p:txBody>
          <a:bodyPr/>
          <a:lstStyle/>
          <a:p>
            <a:fld id="{71C39700-3191-41AF-B00A-0C98DDB8F943}" type="slidenum">
              <a:rPr lang="nb-NO" smtClean="0"/>
              <a:t>32</a:t>
            </a:fld>
            <a:endParaRPr lang="nb-NO"/>
          </a:p>
        </p:txBody>
      </p:sp>
      <p:pic>
        <p:nvPicPr>
          <p:cNvPr id="5" name="Bilde 4">
            <a:extLst>
              <a:ext uri="{FF2B5EF4-FFF2-40B4-BE49-F238E27FC236}">
                <a16:creationId xmlns:a16="http://schemas.microsoft.com/office/drawing/2014/main" id="{61BBF3CD-B232-9C81-5B93-79419448DC87}"/>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5FE40737-D100-6253-3B44-D8464D1A4086}"/>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C56A7891-DD8B-F087-5381-D544C0CAA88D}"/>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27332841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9B689EE0-F57B-46BB-924D-3FAB88A0AA68}"/>
              </a:ext>
            </a:extLst>
          </p:cNvPr>
          <p:cNvSpPr>
            <a:spLocks noGrp="1"/>
          </p:cNvSpPr>
          <p:nvPr>
            <p:ph idx="1"/>
          </p:nvPr>
        </p:nvSpPr>
        <p:spPr/>
        <p:txBody>
          <a:bodyPr>
            <a:normAutofit/>
          </a:bodyPr>
          <a:lstStyle/>
          <a:p>
            <a:r>
              <a:rPr lang="nb-NO" dirty="0"/>
              <a:t>Budsjettdokumentet (tekstdel) er bygget opp på samme måte som i fjor. Tidlig i dokumentet er det listet opp NOEN av de sentrale forhold som framkommer i budsjett/økonomiplan. Alle forhold framkommer under sektorkommentarer. Dette gås ikke gjennom i detalj i dag. Jeg vil trekke fram NOE: </a:t>
            </a:r>
          </a:p>
          <a:p>
            <a:endParaRPr lang="nb-NO" dirty="0"/>
          </a:p>
          <a:p>
            <a:endParaRPr lang="nb-NO" dirty="0"/>
          </a:p>
        </p:txBody>
      </p:sp>
      <p:sp>
        <p:nvSpPr>
          <p:cNvPr id="4" name="Plassholder for lysbildenummer 3">
            <a:extLst>
              <a:ext uri="{FF2B5EF4-FFF2-40B4-BE49-F238E27FC236}">
                <a16:creationId xmlns:a16="http://schemas.microsoft.com/office/drawing/2014/main" id="{F6F953C4-575C-4290-9137-5FE7EEB94CBE}"/>
              </a:ext>
            </a:extLst>
          </p:cNvPr>
          <p:cNvSpPr>
            <a:spLocks noGrp="1"/>
          </p:cNvSpPr>
          <p:nvPr>
            <p:ph type="sldNum" sz="quarter" idx="12"/>
          </p:nvPr>
        </p:nvSpPr>
        <p:spPr/>
        <p:txBody>
          <a:bodyPr/>
          <a:lstStyle/>
          <a:p>
            <a:fld id="{71C39700-3191-41AF-B00A-0C98DDB8F943}" type="slidenum">
              <a:rPr lang="nb-NO" smtClean="0"/>
              <a:t>33</a:t>
            </a:fld>
            <a:endParaRPr lang="nb-NO"/>
          </a:p>
        </p:txBody>
      </p:sp>
      <p:pic>
        <p:nvPicPr>
          <p:cNvPr id="5" name="Bilde 4">
            <a:extLst>
              <a:ext uri="{FF2B5EF4-FFF2-40B4-BE49-F238E27FC236}">
                <a16:creationId xmlns:a16="http://schemas.microsoft.com/office/drawing/2014/main" id="{3D40215A-E193-0F77-05A0-7F76488B418E}"/>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AD00A32E-B38A-6231-CCAC-4A6E3DCA9553}"/>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E96D4676-65DE-DFB6-758F-467B21A7C6FC}"/>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9436007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3B07B64D-EA69-FA16-93DE-22704E0F21C1}"/>
              </a:ext>
            </a:extLst>
          </p:cNvPr>
          <p:cNvSpPr>
            <a:spLocks noGrp="1"/>
          </p:cNvSpPr>
          <p:nvPr>
            <p:ph idx="1"/>
          </p:nvPr>
        </p:nvSpPr>
        <p:spPr/>
        <p:txBody>
          <a:bodyPr/>
          <a:lstStyle/>
          <a:p>
            <a:r>
              <a:rPr lang="nb-NO" u="sng" dirty="0"/>
              <a:t>Flyktninger</a:t>
            </a:r>
            <a:r>
              <a:rPr lang="nb-NO" dirty="0"/>
              <a:t> – det er lagt inn 7 i 2025, men det er ikke kommet anmodningsbrev pr. dato.</a:t>
            </a:r>
          </a:p>
          <a:p>
            <a:r>
              <a:rPr lang="nb-NO" u="sng" dirty="0"/>
              <a:t>Kirka og frivilligsentralen </a:t>
            </a:r>
            <a:r>
              <a:rPr lang="nb-NO" dirty="0"/>
              <a:t>har kommet med sine ønsker (som er vedlagt budsjettdokumentet) – dette er kommentert i tekstdokumentet. Frivilligsentralen er lagt inn som omsøkt. For kirka er det forslag på økning, men ikke i tråd med fellesrådets ønske.</a:t>
            </a:r>
          </a:p>
          <a:p>
            <a:r>
              <a:rPr lang="nb-NO" u="sng" dirty="0"/>
              <a:t>Startlån</a:t>
            </a:r>
            <a:r>
              <a:rPr lang="nb-NO" dirty="0"/>
              <a:t>. Det er lagt inn en økning i startlånsramme fra 2 millioner i 2024 til 10 millioner i 2025. Nye retningslinjer og dialog med Husbanken må på plass. </a:t>
            </a:r>
          </a:p>
        </p:txBody>
      </p:sp>
      <p:sp>
        <p:nvSpPr>
          <p:cNvPr id="4" name="Plassholder for lysbildenummer 3">
            <a:extLst>
              <a:ext uri="{FF2B5EF4-FFF2-40B4-BE49-F238E27FC236}">
                <a16:creationId xmlns:a16="http://schemas.microsoft.com/office/drawing/2014/main" id="{BA07B052-25C4-3DFC-F4FA-2447C32F0183}"/>
              </a:ext>
            </a:extLst>
          </p:cNvPr>
          <p:cNvSpPr>
            <a:spLocks noGrp="1"/>
          </p:cNvSpPr>
          <p:nvPr>
            <p:ph type="sldNum" sz="quarter" idx="12"/>
          </p:nvPr>
        </p:nvSpPr>
        <p:spPr/>
        <p:txBody>
          <a:bodyPr/>
          <a:lstStyle/>
          <a:p>
            <a:fld id="{71C39700-3191-41AF-B00A-0C98DDB8F943}" type="slidenum">
              <a:rPr lang="nb-NO" smtClean="0"/>
              <a:t>34</a:t>
            </a:fld>
            <a:endParaRPr lang="nb-NO"/>
          </a:p>
        </p:txBody>
      </p:sp>
      <p:pic>
        <p:nvPicPr>
          <p:cNvPr id="5" name="Bilde 4">
            <a:extLst>
              <a:ext uri="{FF2B5EF4-FFF2-40B4-BE49-F238E27FC236}">
                <a16:creationId xmlns:a16="http://schemas.microsoft.com/office/drawing/2014/main" id="{1259CB71-99CC-A51C-EF47-7E88237174E5}"/>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BEC7D2A8-F995-4009-DE99-8BE7F129C531}"/>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BF9FB8AD-4BF0-7D5F-5950-5A0491EE0BEC}"/>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16555406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469CA34C-FBAF-5B64-068D-418A6D2335D5}"/>
              </a:ext>
            </a:extLst>
          </p:cNvPr>
          <p:cNvSpPr>
            <a:spLocks noGrp="1"/>
          </p:cNvSpPr>
          <p:nvPr>
            <p:ph idx="1"/>
          </p:nvPr>
        </p:nvSpPr>
        <p:spPr/>
        <p:txBody>
          <a:bodyPr/>
          <a:lstStyle/>
          <a:p>
            <a:r>
              <a:rPr lang="nb-NO" dirty="0"/>
              <a:t>Det er i helse/omsorg lagt inn stillingsreduksjoner som ikke fører til reduksjon i tjenestetilbudet eller bemanningsplanene i avdelingen.</a:t>
            </a:r>
          </a:p>
          <a:p>
            <a:r>
              <a:rPr lang="nb-NO" dirty="0"/>
              <a:t>Arealplanen – videre arbeid er budsjettert med 500 000 i 2025. </a:t>
            </a:r>
          </a:p>
          <a:p>
            <a:r>
              <a:rPr lang="nb-NO" dirty="0"/>
              <a:t>Tilskudd til boligbygging er satt til 900 000 i 2025. Det foreslås i 2025 17 millioner til boligbygging og 9 millioner i 2026. </a:t>
            </a:r>
          </a:p>
          <a:p>
            <a:r>
              <a:rPr lang="nb-NO" dirty="0"/>
              <a:t>Betydelig økning i veterinærtjenesten – kommunale utgifter til ny avtale går fra 0 i 2024 til 1 million hvert år i perioden. </a:t>
            </a:r>
          </a:p>
          <a:p>
            <a:r>
              <a:rPr lang="nb-NO" dirty="0" err="1"/>
              <a:t>Konsesjonskraftinntekter</a:t>
            </a:r>
            <a:r>
              <a:rPr lang="nb-NO" dirty="0"/>
              <a:t> er økt årlig fra 4 millioner til 5 millioner. </a:t>
            </a:r>
          </a:p>
        </p:txBody>
      </p:sp>
      <p:sp>
        <p:nvSpPr>
          <p:cNvPr id="4" name="Plassholder for lysbildenummer 3">
            <a:extLst>
              <a:ext uri="{FF2B5EF4-FFF2-40B4-BE49-F238E27FC236}">
                <a16:creationId xmlns:a16="http://schemas.microsoft.com/office/drawing/2014/main" id="{433B60CD-1262-E83B-3513-3D94DD62F0ED}"/>
              </a:ext>
            </a:extLst>
          </p:cNvPr>
          <p:cNvSpPr>
            <a:spLocks noGrp="1"/>
          </p:cNvSpPr>
          <p:nvPr>
            <p:ph type="sldNum" sz="quarter" idx="12"/>
          </p:nvPr>
        </p:nvSpPr>
        <p:spPr/>
        <p:txBody>
          <a:bodyPr/>
          <a:lstStyle/>
          <a:p>
            <a:fld id="{71C39700-3191-41AF-B00A-0C98DDB8F943}" type="slidenum">
              <a:rPr lang="nb-NO" smtClean="0"/>
              <a:t>35</a:t>
            </a:fld>
            <a:endParaRPr lang="nb-NO"/>
          </a:p>
        </p:txBody>
      </p:sp>
      <p:pic>
        <p:nvPicPr>
          <p:cNvPr id="5" name="Bilde 4">
            <a:extLst>
              <a:ext uri="{FF2B5EF4-FFF2-40B4-BE49-F238E27FC236}">
                <a16:creationId xmlns:a16="http://schemas.microsoft.com/office/drawing/2014/main" id="{C1572F34-584C-CB30-7F5D-29E2F9BC3AF9}"/>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863C768E-863D-227A-612C-0D617702B982}"/>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E525AC44-6C2B-5C6E-A3B1-51C93BB280FA}"/>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780563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7A185F10-336D-8B25-A901-D2A3E3FBC976}"/>
              </a:ext>
            </a:extLst>
          </p:cNvPr>
          <p:cNvSpPr>
            <a:spLocks noGrp="1"/>
          </p:cNvSpPr>
          <p:nvPr>
            <p:ph idx="1"/>
          </p:nvPr>
        </p:nvSpPr>
        <p:spPr/>
        <p:txBody>
          <a:bodyPr/>
          <a:lstStyle/>
          <a:p>
            <a:r>
              <a:rPr lang="nb-NO" dirty="0"/>
              <a:t>Kommunale biler: Innkjøp av tre stk. til hjemmetjenesten. Ytterligere kommunalt behov må det arbeides videre med, og sak vil komme til kommunestyret. </a:t>
            </a:r>
          </a:p>
          <a:p>
            <a:r>
              <a:rPr lang="nb-NO" dirty="0"/>
              <a:t>Bredbånd – Budsjettert med 1 500 000 i 2025. Det avventes svar på vår søknad om offentlig støtte. </a:t>
            </a:r>
          </a:p>
        </p:txBody>
      </p:sp>
      <p:sp>
        <p:nvSpPr>
          <p:cNvPr id="4" name="Plassholder for lysbildenummer 3">
            <a:extLst>
              <a:ext uri="{FF2B5EF4-FFF2-40B4-BE49-F238E27FC236}">
                <a16:creationId xmlns:a16="http://schemas.microsoft.com/office/drawing/2014/main" id="{1DDEA469-8B59-EAA5-209F-20D12D7A061E}"/>
              </a:ext>
            </a:extLst>
          </p:cNvPr>
          <p:cNvSpPr>
            <a:spLocks noGrp="1"/>
          </p:cNvSpPr>
          <p:nvPr>
            <p:ph type="sldNum" sz="quarter" idx="12"/>
          </p:nvPr>
        </p:nvSpPr>
        <p:spPr/>
        <p:txBody>
          <a:bodyPr/>
          <a:lstStyle/>
          <a:p>
            <a:fld id="{71C39700-3191-41AF-B00A-0C98DDB8F943}" type="slidenum">
              <a:rPr lang="nb-NO" smtClean="0"/>
              <a:t>36</a:t>
            </a:fld>
            <a:endParaRPr lang="nb-NO"/>
          </a:p>
        </p:txBody>
      </p:sp>
      <p:pic>
        <p:nvPicPr>
          <p:cNvPr id="5" name="Bilde 4">
            <a:extLst>
              <a:ext uri="{FF2B5EF4-FFF2-40B4-BE49-F238E27FC236}">
                <a16:creationId xmlns:a16="http://schemas.microsoft.com/office/drawing/2014/main" id="{B1237C4C-CC8E-0DF6-8861-D069F9733E2E}"/>
              </a:ext>
            </a:extLst>
          </p:cNvPr>
          <p:cNvPicPr>
            <a:picLocks noChangeAspect="1"/>
          </p:cNvPicPr>
          <p:nvPr/>
        </p:nvPicPr>
        <p:blipFill>
          <a:blip r:embed="rId2"/>
          <a:stretch>
            <a:fillRect/>
          </a:stretch>
        </p:blipFill>
        <p:spPr>
          <a:xfrm>
            <a:off x="556437" y="452512"/>
            <a:ext cx="435973" cy="536316"/>
          </a:xfrm>
          <a:prstGeom prst="rect">
            <a:avLst/>
          </a:prstGeom>
        </p:spPr>
      </p:pic>
      <p:pic>
        <p:nvPicPr>
          <p:cNvPr id="7" name="Bilde 6">
            <a:extLst>
              <a:ext uri="{FF2B5EF4-FFF2-40B4-BE49-F238E27FC236}">
                <a16:creationId xmlns:a16="http://schemas.microsoft.com/office/drawing/2014/main" id="{1C79A581-C6A0-5709-DB23-F63C3E3B8C80}"/>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8" name="Bilde 7">
            <a:extLst>
              <a:ext uri="{FF2B5EF4-FFF2-40B4-BE49-F238E27FC236}">
                <a16:creationId xmlns:a16="http://schemas.microsoft.com/office/drawing/2014/main" id="{FA6640A8-40E6-80D0-4792-8939F3AEAE23}"/>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327023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B3BA837D-3AB5-4CF0-955A-A7610EAF73E6}"/>
              </a:ext>
            </a:extLst>
          </p:cNvPr>
          <p:cNvSpPr>
            <a:spLocks noGrp="1"/>
          </p:cNvSpPr>
          <p:nvPr>
            <p:ph idx="1"/>
          </p:nvPr>
        </p:nvSpPr>
        <p:spPr>
          <a:xfrm>
            <a:off x="880406" y="1530851"/>
            <a:ext cx="10515600" cy="4351338"/>
          </a:xfrm>
        </p:spPr>
        <p:txBody>
          <a:bodyPr/>
          <a:lstStyle/>
          <a:p>
            <a:r>
              <a:rPr lang="nb-NO" dirty="0">
                <a:effectLst/>
                <a:latin typeface="Calibri" panose="020F0502020204030204" pitchFamily="34" charset="0"/>
                <a:ea typeface="Times New Roman" panose="02020603050405020304" pitchFamily="18" charset="0"/>
                <a:cs typeface="Times New Roman" panose="02020603050405020304" pitchFamily="18" charset="0"/>
              </a:rPr>
              <a:t>Forslaget til budsjett og økonomiplan er utarbeidet av kommunedirektøren og hans lederforum. Det har vært styringsgruppemøter 13.6.24 og 24.10.24 samt budsjettkonferanse for kommunestyret, hovedtillitsvalgte og lederforum 21.6.24. Det har vært to informasjons-/dialogmøter med hovedtillitsvalgte i oktober samt at det var </a:t>
            </a:r>
            <a:r>
              <a:rPr lang="nb-NO" dirty="0" err="1">
                <a:effectLst/>
                <a:latin typeface="Calibri" panose="020F0502020204030204" pitchFamily="34" charset="0"/>
                <a:ea typeface="Times New Roman" panose="02020603050405020304" pitchFamily="18" charset="0"/>
                <a:cs typeface="Times New Roman" panose="02020603050405020304" pitchFamily="18" charset="0"/>
              </a:rPr>
              <a:t>sektorvise</a:t>
            </a:r>
            <a:r>
              <a:rPr lang="nb-NO" dirty="0">
                <a:effectLst/>
                <a:latin typeface="Calibri" panose="020F0502020204030204" pitchFamily="34" charset="0"/>
                <a:ea typeface="Times New Roman" panose="02020603050405020304" pitchFamily="18" charset="0"/>
                <a:cs typeface="Times New Roman" panose="02020603050405020304" pitchFamily="18" charset="0"/>
              </a:rPr>
              <a:t> dialogmøter med hovedtillitsvalgte i august.  </a:t>
            </a:r>
          </a:p>
          <a:p>
            <a:r>
              <a:rPr lang="nb-NO" dirty="0">
                <a:latin typeface="Calibri" panose="020F0502020204030204" pitchFamily="34" charset="0"/>
                <a:ea typeface="Times New Roman" panose="02020603050405020304" pitchFamily="18" charset="0"/>
                <a:cs typeface="Times New Roman" panose="02020603050405020304" pitchFamily="18" charset="0"/>
              </a:rPr>
              <a:t>Det er kommet to innspill innen fristen 2.5.24. Disse er kommentert i budsjettdokumentet.</a:t>
            </a:r>
          </a:p>
          <a:p>
            <a:r>
              <a:rPr lang="nb-NO" dirty="0">
                <a:effectLst/>
                <a:latin typeface="Calibri" panose="020F0502020204030204" pitchFamily="34" charset="0"/>
                <a:ea typeface="Times New Roman" panose="02020603050405020304" pitchFamily="18" charset="0"/>
                <a:cs typeface="Times New Roman" panose="02020603050405020304" pitchFamily="18" charset="0"/>
              </a:rPr>
              <a:t>Kommuneplanens tiltaksdel ligger som vedlegg. </a:t>
            </a:r>
          </a:p>
          <a:p>
            <a:endParaRPr lang="nb-NO" dirty="0"/>
          </a:p>
        </p:txBody>
      </p:sp>
      <p:sp>
        <p:nvSpPr>
          <p:cNvPr id="4" name="Plassholder for lysbildenummer 3">
            <a:extLst>
              <a:ext uri="{FF2B5EF4-FFF2-40B4-BE49-F238E27FC236}">
                <a16:creationId xmlns:a16="http://schemas.microsoft.com/office/drawing/2014/main" id="{8363F290-7669-45D6-A9E9-25F8949A3DC5}"/>
              </a:ext>
            </a:extLst>
          </p:cNvPr>
          <p:cNvSpPr>
            <a:spLocks noGrp="1"/>
          </p:cNvSpPr>
          <p:nvPr>
            <p:ph type="sldNum" sz="quarter" idx="12"/>
          </p:nvPr>
        </p:nvSpPr>
        <p:spPr/>
        <p:txBody>
          <a:bodyPr/>
          <a:lstStyle/>
          <a:p>
            <a:fld id="{71C39700-3191-41AF-B00A-0C98DDB8F943}" type="slidenum">
              <a:rPr lang="nb-NO" smtClean="0"/>
              <a:t>4</a:t>
            </a:fld>
            <a:endParaRPr lang="nb-NO"/>
          </a:p>
        </p:txBody>
      </p:sp>
      <p:pic>
        <p:nvPicPr>
          <p:cNvPr id="5" name="Bilde 4">
            <a:extLst>
              <a:ext uri="{FF2B5EF4-FFF2-40B4-BE49-F238E27FC236}">
                <a16:creationId xmlns:a16="http://schemas.microsoft.com/office/drawing/2014/main" id="{C56C404B-0518-91E3-3769-6E8CEB45020A}"/>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DBCA5B85-18D7-17F9-F96E-9A971701B39B}"/>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8F0D2C33-4C0F-49CA-E981-61E518FFA60D}"/>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2684743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2FE239C5-AF1B-49C2-B993-4FFE8E5C823A}"/>
              </a:ext>
            </a:extLst>
          </p:cNvPr>
          <p:cNvSpPr>
            <a:spLocks noGrp="1"/>
          </p:cNvSpPr>
          <p:nvPr>
            <p:ph idx="1"/>
          </p:nvPr>
        </p:nvSpPr>
        <p:spPr/>
        <p:txBody>
          <a:bodyPr/>
          <a:lstStyle/>
          <a:p>
            <a:r>
              <a:rPr lang="nb-NO" u="sng" dirty="0"/>
              <a:t>Behandling</a:t>
            </a:r>
            <a:r>
              <a:rPr lang="nb-NO" dirty="0"/>
              <a:t>:</a:t>
            </a:r>
          </a:p>
          <a:p>
            <a:endParaRPr lang="nb-NO" dirty="0"/>
          </a:p>
          <a:p>
            <a:r>
              <a:rPr lang="nb-NO" dirty="0"/>
              <a:t>Rådet for mennesker med nedsatt funksjonsevne og eldre 25.11.24</a:t>
            </a:r>
          </a:p>
          <a:p>
            <a:r>
              <a:rPr lang="nb-NO" dirty="0"/>
              <a:t>Arbeidsmiljøutvalget 26.11.24</a:t>
            </a:r>
          </a:p>
          <a:p>
            <a:r>
              <a:rPr lang="nb-NO" dirty="0"/>
              <a:t>Administrasjonsutvalget 27.11.24</a:t>
            </a:r>
          </a:p>
          <a:p>
            <a:r>
              <a:rPr lang="nb-NO" dirty="0"/>
              <a:t>Formannskapet 27.11.24</a:t>
            </a:r>
          </a:p>
          <a:p>
            <a:r>
              <a:rPr lang="nb-NO" dirty="0"/>
              <a:t>Offentlig ettersyn i 14 dager</a:t>
            </a:r>
          </a:p>
          <a:p>
            <a:r>
              <a:rPr lang="nb-NO" dirty="0"/>
              <a:t>Kommunestyret 12.12.24</a:t>
            </a:r>
          </a:p>
        </p:txBody>
      </p:sp>
      <p:sp>
        <p:nvSpPr>
          <p:cNvPr id="4" name="Plassholder for lysbildenummer 3">
            <a:extLst>
              <a:ext uri="{FF2B5EF4-FFF2-40B4-BE49-F238E27FC236}">
                <a16:creationId xmlns:a16="http://schemas.microsoft.com/office/drawing/2014/main" id="{D6D68E8B-FBB2-435B-9A50-60126A06D7B2}"/>
              </a:ext>
            </a:extLst>
          </p:cNvPr>
          <p:cNvSpPr>
            <a:spLocks noGrp="1"/>
          </p:cNvSpPr>
          <p:nvPr>
            <p:ph type="sldNum" sz="quarter" idx="12"/>
          </p:nvPr>
        </p:nvSpPr>
        <p:spPr/>
        <p:txBody>
          <a:bodyPr/>
          <a:lstStyle/>
          <a:p>
            <a:fld id="{71C39700-3191-41AF-B00A-0C98DDB8F943}" type="slidenum">
              <a:rPr lang="nb-NO" smtClean="0"/>
              <a:t>5</a:t>
            </a:fld>
            <a:endParaRPr lang="nb-NO"/>
          </a:p>
        </p:txBody>
      </p:sp>
      <p:pic>
        <p:nvPicPr>
          <p:cNvPr id="5" name="Bilde 4">
            <a:extLst>
              <a:ext uri="{FF2B5EF4-FFF2-40B4-BE49-F238E27FC236}">
                <a16:creationId xmlns:a16="http://schemas.microsoft.com/office/drawing/2014/main" id="{C425F1A9-20B2-4FD0-EBCC-562216C153B8}"/>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C61C1FCC-FC95-9C4C-D4BE-01238ED7A6C8}"/>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C4B66EDA-15C5-C6DD-4286-7B1C951D881B}"/>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804155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022627B0-1A3B-168A-C845-B67C50B8A4E6}"/>
              </a:ext>
            </a:extLst>
          </p:cNvPr>
          <p:cNvSpPr>
            <a:spLocks noGrp="1"/>
          </p:cNvSpPr>
          <p:nvPr>
            <p:ph idx="1"/>
          </p:nvPr>
        </p:nvSpPr>
        <p:spPr/>
        <p:txBody>
          <a:bodyPr>
            <a:normAutofit/>
          </a:bodyPr>
          <a:lstStyle/>
          <a:p>
            <a:r>
              <a:rPr lang="nb-NO" dirty="0">
                <a:effectLst/>
                <a:latin typeface="Calibri" panose="020F0502020204030204" pitchFamily="34" charset="0"/>
                <a:ea typeface="Times New Roman" panose="02020603050405020304" pitchFamily="18" charset="0"/>
                <a:cs typeface="Times New Roman" panose="02020603050405020304" pitchFamily="18" charset="0"/>
              </a:rPr>
              <a:t>Gjennom år har kommunedirektøren kommet med ulike forslag om grep. Jeg nevner utredning av to barnehager, prosess for å redusere til en kirke i Bindal (uten at det er spekulert i hvilken), ett svømmebasseng og fjerning av alle seniorpolitiske tiltak. Jeg har kommet til den erkjennelse at dette ikke er riktig måte å arbeide med budsjett/økonomiplan på i Bindal.</a:t>
            </a:r>
          </a:p>
          <a:p>
            <a:r>
              <a:rPr lang="nb-NO" dirty="0">
                <a:effectLst/>
                <a:latin typeface="Calibri" panose="020F0502020204030204" pitchFamily="34" charset="0"/>
                <a:ea typeface="Times New Roman" panose="02020603050405020304" pitchFamily="18" charset="0"/>
                <a:cs typeface="Times New Roman" panose="02020603050405020304" pitchFamily="18" charset="0"/>
              </a:rPr>
              <a:t>De endringsforslag som kommunedirektøren over år har kommet med, og som vil ha en viss konsekvens for innbyggere, har stort sett blitt avslått av kommunestyret uten særlig debatt. </a:t>
            </a:r>
            <a:endParaRPr lang="nb-NO" dirty="0"/>
          </a:p>
        </p:txBody>
      </p:sp>
      <p:sp>
        <p:nvSpPr>
          <p:cNvPr id="4" name="Plassholder for lysbildenummer 3">
            <a:extLst>
              <a:ext uri="{FF2B5EF4-FFF2-40B4-BE49-F238E27FC236}">
                <a16:creationId xmlns:a16="http://schemas.microsoft.com/office/drawing/2014/main" id="{2695F115-4C09-8D92-732E-C8FA011D0CF9}"/>
              </a:ext>
            </a:extLst>
          </p:cNvPr>
          <p:cNvSpPr>
            <a:spLocks noGrp="1"/>
          </p:cNvSpPr>
          <p:nvPr>
            <p:ph type="sldNum" sz="quarter" idx="12"/>
          </p:nvPr>
        </p:nvSpPr>
        <p:spPr/>
        <p:txBody>
          <a:bodyPr/>
          <a:lstStyle/>
          <a:p>
            <a:fld id="{71C39700-3191-41AF-B00A-0C98DDB8F943}" type="slidenum">
              <a:rPr lang="nb-NO" smtClean="0"/>
              <a:t>6</a:t>
            </a:fld>
            <a:endParaRPr lang="nb-NO"/>
          </a:p>
        </p:txBody>
      </p:sp>
      <p:pic>
        <p:nvPicPr>
          <p:cNvPr id="5" name="Bilde 4">
            <a:extLst>
              <a:ext uri="{FF2B5EF4-FFF2-40B4-BE49-F238E27FC236}">
                <a16:creationId xmlns:a16="http://schemas.microsoft.com/office/drawing/2014/main" id="{6AFAB8FE-FF7C-92B7-3F5A-9252CBD91068}"/>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1A40837B-F43B-35AB-44B8-546AD6DB9E4B}"/>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8AF6DFEA-7EA4-593B-8699-CA55EF984324}"/>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2606822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2479C908-949F-1A26-9A7C-D6EEBE84B24B}"/>
              </a:ext>
            </a:extLst>
          </p:cNvPr>
          <p:cNvSpPr>
            <a:spLocks noGrp="1"/>
          </p:cNvSpPr>
          <p:nvPr>
            <p:ph idx="1"/>
          </p:nvPr>
        </p:nvSpPr>
        <p:spPr/>
        <p:txBody>
          <a:bodyPr>
            <a:normAutofit/>
          </a:bodyPr>
          <a:lstStyle/>
          <a:p>
            <a:r>
              <a:rPr lang="nb-NO" dirty="0">
                <a:effectLst/>
                <a:latin typeface="Calibri" panose="020F0502020204030204" pitchFamily="34" charset="0"/>
                <a:ea typeface="Times New Roman" panose="02020603050405020304" pitchFamily="18" charset="0"/>
                <a:cs typeface="Times New Roman" panose="02020603050405020304" pitchFamily="18" charset="0"/>
              </a:rPr>
              <a:t>Dette er ingen kritikk av kommunestyret, men det viser hvor vanskelig det er å gjøre endringer i vår situasjon. Jeg oppfatter også at diskusjonene i lederforum, og med hovedtillitsvalgte er preget av at vi ikke er i en akutt situasjon. </a:t>
            </a:r>
            <a:endParaRPr lang="nb-NO" dirty="0"/>
          </a:p>
        </p:txBody>
      </p:sp>
      <p:sp>
        <p:nvSpPr>
          <p:cNvPr id="4" name="Plassholder for lysbildenummer 3">
            <a:extLst>
              <a:ext uri="{FF2B5EF4-FFF2-40B4-BE49-F238E27FC236}">
                <a16:creationId xmlns:a16="http://schemas.microsoft.com/office/drawing/2014/main" id="{B5DE6996-584D-674E-4E69-70345C809A32}"/>
              </a:ext>
            </a:extLst>
          </p:cNvPr>
          <p:cNvSpPr>
            <a:spLocks noGrp="1"/>
          </p:cNvSpPr>
          <p:nvPr>
            <p:ph type="sldNum" sz="quarter" idx="12"/>
          </p:nvPr>
        </p:nvSpPr>
        <p:spPr/>
        <p:txBody>
          <a:bodyPr/>
          <a:lstStyle/>
          <a:p>
            <a:fld id="{71C39700-3191-41AF-B00A-0C98DDB8F943}" type="slidenum">
              <a:rPr lang="nb-NO" smtClean="0"/>
              <a:t>7</a:t>
            </a:fld>
            <a:endParaRPr lang="nb-NO"/>
          </a:p>
        </p:txBody>
      </p:sp>
      <p:pic>
        <p:nvPicPr>
          <p:cNvPr id="5" name="Bilde 4">
            <a:extLst>
              <a:ext uri="{FF2B5EF4-FFF2-40B4-BE49-F238E27FC236}">
                <a16:creationId xmlns:a16="http://schemas.microsoft.com/office/drawing/2014/main" id="{F9C5523F-76C4-BBFF-4F76-9D5D050FE22A}"/>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74075B49-E499-ADA5-6EEE-0D0ABD852075}"/>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3A1C4B95-495B-C1EE-CDDF-AFC6A1AF7AD4}"/>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490937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E8255C5C-A948-2101-DC8E-E39439E9724F}"/>
              </a:ext>
            </a:extLst>
          </p:cNvPr>
          <p:cNvSpPr>
            <a:spLocks noGrp="1"/>
          </p:cNvSpPr>
          <p:nvPr>
            <p:ph idx="1"/>
          </p:nvPr>
        </p:nvSpPr>
        <p:spPr/>
        <p:txBody>
          <a:bodyPr/>
          <a:lstStyle/>
          <a:p>
            <a:r>
              <a:rPr lang="nb-NO" u="sng" dirty="0"/>
              <a:t>Bindal kommunes situasjon:</a:t>
            </a:r>
          </a:p>
          <a:p>
            <a:r>
              <a:rPr lang="nb-NO" dirty="0"/>
              <a:t>Midler på fond</a:t>
            </a:r>
          </a:p>
          <a:p>
            <a:r>
              <a:rPr lang="nb-NO" dirty="0"/>
              <a:t>Leverer gode årsresultat</a:t>
            </a:r>
          </a:p>
          <a:p>
            <a:r>
              <a:rPr lang="nb-NO" dirty="0"/>
              <a:t>Lånegjelda går ned som planlagt</a:t>
            </a:r>
          </a:p>
          <a:p>
            <a:r>
              <a:rPr lang="nb-NO" dirty="0"/>
              <a:t>Gode inntekter</a:t>
            </a:r>
          </a:p>
          <a:p>
            <a:r>
              <a:rPr lang="nb-NO" dirty="0"/>
              <a:t>Omtale i aviser og innslag på NRK Dagsrevyen som gir inntrykk av velstand</a:t>
            </a:r>
          </a:p>
        </p:txBody>
      </p:sp>
      <p:sp>
        <p:nvSpPr>
          <p:cNvPr id="4" name="Plassholder for lysbildenummer 3">
            <a:extLst>
              <a:ext uri="{FF2B5EF4-FFF2-40B4-BE49-F238E27FC236}">
                <a16:creationId xmlns:a16="http://schemas.microsoft.com/office/drawing/2014/main" id="{8ED7BEF8-C8F9-4590-7CA1-5D0C9F7E955E}"/>
              </a:ext>
            </a:extLst>
          </p:cNvPr>
          <p:cNvSpPr>
            <a:spLocks noGrp="1"/>
          </p:cNvSpPr>
          <p:nvPr>
            <p:ph type="sldNum" sz="quarter" idx="12"/>
          </p:nvPr>
        </p:nvSpPr>
        <p:spPr/>
        <p:txBody>
          <a:bodyPr/>
          <a:lstStyle/>
          <a:p>
            <a:fld id="{71C39700-3191-41AF-B00A-0C98DDB8F943}" type="slidenum">
              <a:rPr lang="nb-NO" smtClean="0"/>
              <a:t>8</a:t>
            </a:fld>
            <a:endParaRPr lang="nb-NO"/>
          </a:p>
        </p:txBody>
      </p:sp>
      <p:pic>
        <p:nvPicPr>
          <p:cNvPr id="5" name="Bilde 4">
            <a:extLst>
              <a:ext uri="{FF2B5EF4-FFF2-40B4-BE49-F238E27FC236}">
                <a16:creationId xmlns:a16="http://schemas.microsoft.com/office/drawing/2014/main" id="{E9DB1254-B82B-4C87-C7A7-AB36CB65A164}"/>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E24A7663-5DEC-54A6-F021-C6995553392E}"/>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CDBD9AE0-E8A5-F0F3-CCCE-A8AE7497A194}"/>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2059115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11A4E854-2EEF-BF87-32ED-D20F73C258C7}"/>
              </a:ext>
            </a:extLst>
          </p:cNvPr>
          <p:cNvSpPr>
            <a:spLocks noGrp="1"/>
          </p:cNvSpPr>
          <p:nvPr>
            <p:ph idx="1"/>
          </p:nvPr>
        </p:nvSpPr>
        <p:spPr/>
        <p:txBody>
          <a:bodyPr/>
          <a:lstStyle/>
          <a:p>
            <a:r>
              <a:rPr lang="nb-NO" dirty="0"/>
              <a:t>Hvordan gjøre endringer i en slik situasjon?</a:t>
            </a:r>
          </a:p>
          <a:p>
            <a:r>
              <a:rPr lang="nb-NO" dirty="0">
                <a:effectLst/>
                <a:latin typeface="Calibri" panose="020F0502020204030204" pitchFamily="34" charset="0"/>
                <a:ea typeface="Times New Roman" panose="02020603050405020304" pitchFamily="18" charset="0"/>
                <a:cs typeface="Times New Roman" panose="02020603050405020304" pitchFamily="18" charset="0"/>
              </a:rPr>
              <a:t>Det at Bindal kommune må ta ned sitt driftsnivå vil for noen virke som en absurd tanke, og vi må arbeide for å få forståelse i omgivelsene for dette. </a:t>
            </a:r>
          </a:p>
          <a:p>
            <a:r>
              <a:rPr lang="nb-NO" dirty="0">
                <a:latin typeface="Calibri" panose="020F0502020204030204" pitchFamily="34" charset="0"/>
                <a:cs typeface="Times New Roman" panose="02020603050405020304" pitchFamily="18" charset="0"/>
              </a:rPr>
              <a:t>Men like viktig er at vi sammen må jobbe for å ta ned vårt driftsnivå. </a:t>
            </a:r>
            <a:endParaRPr lang="nb-NO" dirty="0"/>
          </a:p>
        </p:txBody>
      </p:sp>
      <p:sp>
        <p:nvSpPr>
          <p:cNvPr id="4" name="Plassholder for lysbildenummer 3">
            <a:extLst>
              <a:ext uri="{FF2B5EF4-FFF2-40B4-BE49-F238E27FC236}">
                <a16:creationId xmlns:a16="http://schemas.microsoft.com/office/drawing/2014/main" id="{AA24BB8E-EF83-F470-4162-10C77F2EEF8E}"/>
              </a:ext>
            </a:extLst>
          </p:cNvPr>
          <p:cNvSpPr>
            <a:spLocks noGrp="1"/>
          </p:cNvSpPr>
          <p:nvPr>
            <p:ph type="sldNum" sz="quarter" idx="12"/>
          </p:nvPr>
        </p:nvSpPr>
        <p:spPr/>
        <p:txBody>
          <a:bodyPr/>
          <a:lstStyle/>
          <a:p>
            <a:fld id="{71C39700-3191-41AF-B00A-0C98DDB8F943}" type="slidenum">
              <a:rPr lang="nb-NO" smtClean="0"/>
              <a:t>9</a:t>
            </a:fld>
            <a:endParaRPr lang="nb-NO"/>
          </a:p>
        </p:txBody>
      </p:sp>
      <p:pic>
        <p:nvPicPr>
          <p:cNvPr id="5" name="Bilde 4">
            <a:extLst>
              <a:ext uri="{FF2B5EF4-FFF2-40B4-BE49-F238E27FC236}">
                <a16:creationId xmlns:a16="http://schemas.microsoft.com/office/drawing/2014/main" id="{F02995F5-B7C8-FEE2-0688-3AD5B85D8C72}"/>
              </a:ext>
            </a:extLst>
          </p:cNvPr>
          <p:cNvPicPr>
            <a:picLocks noChangeAspect="1"/>
          </p:cNvPicPr>
          <p:nvPr/>
        </p:nvPicPr>
        <p:blipFill>
          <a:blip r:embed="rId2"/>
          <a:stretch>
            <a:fillRect/>
          </a:stretch>
        </p:blipFill>
        <p:spPr>
          <a:xfrm>
            <a:off x="556437" y="452512"/>
            <a:ext cx="435973" cy="536316"/>
          </a:xfrm>
          <a:prstGeom prst="rect">
            <a:avLst/>
          </a:prstGeom>
        </p:spPr>
      </p:pic>
      <p:pic>
        <p:nvPicPr>
          <p:cNvPr id="6" name="Bilde 5">
            <a:extLst>
              <a:ext uri="{FF2B5EF4-FFF2-40B4-BE49-F238E27FC236}">
                <a16:creationId xmlns:a16="http://schemas.microsoft.com/office/drawing/2014/main" id="{F2142955-ADCD-CC97-F211-00B6D66CD12A}"/>
              </a:ext>
            </a:extLst>
          </p:cNvPr>
          <p:cNvPicPr>
            <a:picLocks noChangeAspect="1"/>
          </p:cNvPicPr>
          <p:nvPr/>
        </p:nvPicPr>
        <p:blipFill>
          <a:blip r:embed="rId3"/>
          <a:stretch>
            <a:fillRect/>
          </a:stretch>
        </p:blipFill>
        <p:spPr>
          <a:xfrm>
            <a:off x="5004668" y="5735637"/>
            <a:ext cx="6669602" cy="902286"/>
          </a:xfrm>
          <a:prstGeom prst="rect">
            <a:avLst/>
          </a:prstGeom>
        </p:spPr>
      </p:pic>
      <p:pic>
        <p:nvPicPr>
          <p:cNvPr id="7" name="Bilde 6">
            <a:extLst>
              <a:ext uri="{FF2B5EF4-FFF2-40B4-BE49-F238E27FC236}">
                <a16:creationId xmlns:a16="http://schemas.microsoft.com/office/drawing/2014/main" id="{DAA199C7-3963-9670-D3D7-E27FDE65E609}"/>
              </a:ext>
            </a:extLst>
          </p:cNvPr>
          <p:cNvPicPr>
            <a:picLocks noChangeAspect="1"/>
          </p:cNvPicPr>
          <p:nvPr/>
        </p:nvPicPr>
        <p:blipFill>
          <a:blip r:embed="rId4"/>
          <a:stretch>
            <a:fillRect/>
          </a:stretch>
        </p:blipFill>
        <p:spPr>
          <a:xfrm>
            <a:off x="880406" y="5735637"/>
            <a:ext cx="4200508" cy="902286"/>
          </a:xfrm>
          <a:prstGeom prst="rect">
            <a:avLst/>
          </a:prstGeom>
        </p:spPr>
      </p:pic>
    </p:spTree>
    <p:extLst>
      <p:ext uri="{BB962C8B-B14F-4D97-AF65-F5344CB8AC3E}">
        <p14:creationId xmlns:p14="http://schemas.microsoft.com/office/powerpoint/2010/main" val="159699551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49E12F20DB49974A85960DDE51FE515F" ma:contentTypeVersion="10" ma:contentTypeDescription="Opprett et nytt dokument." ma:contentTypeScope="" ma:versionID="6a9247e61f746a90f8d4e13392841abf">
  <xsd:schema xmlns:xsd="http://www.w3.org/2001/XMLSchema" xmlns:xs="http://www.w3.org/2001/XMLSchema" xmlns:p="http://schemas.microsoft.com/office/2006/metadata/properties" xmlns:ns2="f0f939c1-f277-40b2-8acf-3a6fe4b7046e" xmlns:ns3="908a1747-1362-49ab-9a1c-7c2f2f9c4eac" xmlns:ns4="39ce3d79-76f0-4f13-9ee6-9e29563aa138" targetNamespace="http://schemas.microsoft.com/office/2006/metadata/properties" ma:root="true" ma:fieldsID="f7f7fd6bd1f134150c2c4dfd814f77b9" ns2:_="" ns3:_="" ns4:_="">
    <xsd:import namespace="f0f939c1-f277-40b2-8acf-3a6fe4b7046e"/>
    <xsd:import namespace="908a1747-1362-49ab-9a1c-7c2f2f9c4eac"/>
    <xsd:import namespace="39ce3d79-76f0-4f13-9ee6-9e29563aa13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OCR" minOccurs="0"/>
                <xsd:element ref="ns2:MediaServiceGenerationTime" minOccurs="0"/>
                <xsd:element ref="ns2:MediaServiceEventHashCode" minOccurs="0"/>
                <xsd:element ref="ns2:MediaServiceLocation" minOccurs="0"/>
                <xsd:element ref="ns2:MediaServiceObjectDetectorVersions" minOccurs="0"/>
                <xsd:element ref="ns3:SharedWithUsers" minOccurs="0"/>
                <xsd:element ref="ns3:SharedWithDetails" minOccurs="0"/>
                <xsd:element ref="ns2:MediaServiceSearchProperties" minOccurs="0"/>
                <xsd:element ref="ns4: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f939c1-f277-40b2-8acf-3a6fe4b704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08a1747-1362-49ab-9a1c-7c2f2f9c4eac" elementFormDefault="qualified">
    <xsd:import namespace="http://schemas.microsoft.com/office/2006/documentManagement/types"/>
    <xsd:import namespace="http://schemas.microsoft.com/office/infopath/2007/PartnerControls"/>
    <xsd:element name="SharedWithUsers" ma:index="19"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Delingsdetaljer"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9ce3d79-76f0-4f13-9ee6-9e29563aa138" elementFormDefault="qualified">
    <xsd:import namespace="http://schemas.microsoft.com/office/2006/documentManagement/types"/>
    <xsd:import namespace="http://schemas.microsoft.com/office/infopath/2007/PartnerControls"/>
    <xsd:element name="lcf76f155ced4ddcb4097134ff3c332f" ma:index="23" nillable="true" ma:taxonomy="true" ma:internalName="lcf76f155ced4ddcb4097134ff3c332f" ma:taxonomyFieldName="MediaServiceImageTags" ma:displayName="Bildemerkelapper" ma:readOnly="false" ma:fieldId="{5cf76f15-5ced-4ddc-b409-7134ff3c332f}" ma:taxonomyMulti="true" ma:sspId="a8c7f3d3-bb2f-4526-a828-bb3a55e5a359"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9ce3d79-76f0-4f13-9ee6-9e29563aa13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C833437-57A5-4F5D-9C3A-05A9E54F7389}"/>
</file>

<file path=customXml/itemProps2.xml><?xml version="1.0" encoding="utf-8"?>
<ds:datastoreItem xmlns:ds="http://schemas.openxmlformats.org/officeDocument/2006/customXml" ds:itemID="{222110BE-67BD-4107-B931-DBC6BC24A8FB}"/>
</file>

<file path=customXml/itemProps3.xml><?xml version="1.0" encoding="utf-8"?>
<ds:datastoreItem xmlns:ds="http://schemas.openxmlformats.org/officeDocument/2006/customXml" ds:itemID="{E8C82755-32EE-4784-8D2B-3968F9BC613A}"/>
</file>

<file path=docProps/app.xml><?xml version="1.0" encoding="utf-8"?>
<Properties xmlns="http://schemas.openxmlformats.org/officeDocument/2006/extended-properties" xmlns:vt="http://schemas.openxmlformats.org/officeDocument/2006/docPropsVTypes">
  <TotalTime>570</TotalTime>
  <Words>2462</Words>
  <Application>Microsoft Office PowerPoint</Application>
  <PresentationFormat>Widescreen</PresentationFormat>
  <Paragraphs>153</Paragraphs>
  <Slides>36</Slides>
  <Notes>1</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36</vt:i4>
      </vt:variant>
    </vt:vector>
  </HeadingPairs>
  <TitlesOfParts>
    <vt:vector size="43" baseType="lpstr">
      <vt:lpstr>Aptos</vt:lpstr>
      <vt:lpstr>Arial</vt:lpstr>
      <vt:lpstr>Calibri</vt:lpstr>
      <vt:lpstr>Calibri Light</vt:lpstr>
      <vt:lpstr>Symbol</vt:lpstr>
      <vt:lpstr>Times New Roman</vt:lpstr>
      <vt:lpstr>Office-tema</vt:lpstr>
      <vt:lpstr>Kommunedirektørens forslag til budsjett 2025 og økonomiplan 2025-2028</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Kommunedirektørens forslag til budsjett 2023 og økonomiplan 2023-2026</dc:title>
  <dc:creator>Knut Toresen</dc:creator>
  <cp:lastModifiedBy>Knut Toresen</cp:lastModifiedBy>
  <cp:revision>16</cp:revision>
  <cp:lastPrinted>2024-11-13T11:39:47Z</cp:lastPrinted>
  <dcterms:created xsi:type="dcterms:W3CDTF">2022-11-14T07:15:56Z</dcterms:created>
  <dcterms:modified xsi:type="dcterms:W3CDTF">2024-11-13T12:14:02Z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0x01010049E12F20DB49974A85960DDE51FE515F</vt:lpwstr>
  </property>
</Properties>
</file>