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7"/>
  </p:notesMasterIdLst>
  <p:handoutMasterIdLst>
    <p:handoutMasterId r:id="rId18"/>
  </p:handoutMasterIdLst>
  <p:sldIdLst>
    <p:sldId id="259" r:id="rId2"/>
    <p:sldId id="297" r:id="rId3"/>
    <p:sldId id="303" r:id="rId4"/>
    <p:sldId id="304" r:id="rId5"/>
    <p:sldId id="314" r:id="rId6"/>
    <p:sldId id="309" r:id="rId7"/>
    <p:sldId id="307" r:id="rId8"/>
    <p:sldId id="311" r:id="rId9"/>
    <p:sldId id="306" r:id="rId10"/>
    <p:sldId id="313" r:id="rId11"/>
    <p:sldId id="315" r:id="rId12"/>
    <p:sldId id="299" r:id="rId13"/>
    <p:sldId id="300" r:id="rId14"/>
    <p:sldId id="301" r:id="rId15"/>
    <p:sldId id="302" r:id="rId16"/>
  </p:sldIdLst>
  <p:sldSz cx="9144000" cy="6858000" type="screen4x3"/>
  <p:notesSz cx="6858000" cy="9144000"/>
  <p:defaultTextStyle>
    <a:defPPr>
      <a:defRPr lang="nb-NO"/>
    </a:defPPr>
    <a:lvl1pPr marL="0" algn="l" defTabSz="914400" rtl="0" eaLnBrk="1" latinLnBrk="0" hangingPunct="1">
      <a:defRPr lang="nb-NO" sz="1800" kern="1200">
        <a:solidFill>
          <a:schemeClr val="tx1"/>
        </a:solidFill>
        <a:latin typeface="+mn-lt"/>
        <a:ea typeface="+mn-ea"/>
        <a:cs typeface="+mn-cs"/>
      </a:defRPr>
    </a:lvl1pPr>
    <a:lvl2pPr marL="457200" algn="l" defTabSz="914400" rtl="0" eaLnBrk="1" latinLnBrk="0" hangingPunct="1">
      <a:defRPr lang="nb-NO" sz="1800" kern="1200">
        <a:solidFill>
          <a:schemeClr val="tx1"/>
        </a:solidFill>
        <a:latin typeface="+mn-lt"/>
        <a:ea typeface="+mn-ea"/>
        <a:cs typeface="+mn-cs"/>
      </a:defRPr>
    </a:lvl2pPr>
    <a:lvl3pPr marL="914400" algn="l" defTabSz="914400" rtl="0" eaLnBrk="1" latinLnBrk="0" hangingPunct="1">
      <a:defRPr lang="nb-NO" sz="1800" kern="1200">
        <a:solidFill>
          <a:schemeClr val="tx1"/>
        </a:solidFill>
        <a:latin typeface="+mn-lt"/>
        <a:ea typeface="+mn-ea"/>
        <a:cs typeface="+mn-cs"/>
      </a:defRPr>
    </a:lvl3pPr>
    <a:lvl4pPr marL="1371600" algn="l" defTabSz="914400" rtl="0" eaLnBrk="1" latinLnBrk="0" hangingPunct="1">
      <a:defRPr lang="nb-NO" sz="1800" kern="1200">
        <a:solidFill>
          <a:schemeClr val="tx1"/>
        </a:solidFill>
        <a:latin typeface="+mn-lt"/>
        <a:ea typeface="+mn-ea"/>
        <a:cs typeface="+mn-cs"/>
      </a:defRPr>
    </a:lvl4pPr>
    <a:lvl5pPr marL="1828800" algn="l" defTabSz="914400" rtl="0" eaLnBrk="1" latinLnBrk="0" hangingPunct="1">
      <a:defRPr lang="nb-NO" sz="1800" kern="1200">
        <a:solidFill>
          <a:schemeClr val="tx1"/>
        </a:solidFill>
        <a:latin typeface="+mn-lt"/>
        <a:ea typeface="+mn-ea"/>
        <a:cs typeface="+mn-cs"/>
      </a:defRPr>
    </a:lvl5pPr>
    <a:lvl6pPr marL="2286000" algn="l" defTabSz="914400" rtl="0" eaLnBrk="1" latinLnBrk="0" hangingPunct="1">
      <a:defRPr lang="nb-NO" sz="1800" kern="1200">
        <a:solidFill>
          <a:schemeClr val="tx1"/>
        </a:solidFill>
        <a:latin typeface="+mn-lt"/>
        <a:ea typeface="+mn-ea"/>
        <a:cs typeface="+mn-cs"/>
      </a:defRPr>
    </a:lvl6pPr>
    <a:lvl7pPr marL="2743200" algn="l" defTabSz="914400" rtl="0" eaLnBrk="1" latinLnBrk="0" hangingPunct="1">
      <a:defRPr lang="nb-NO" sz="1800" kern="1200">
        <a:solidFill>
          <a:schemeClr val="tx1"/>
        </a:solidFill>
        <a:latin typeface="+mn-lt"/>
        <a:ea typeface="+mn-ea"/>
        <a:cs typeface="+mn-cs"/>
      </a:defRPr>
    </a:lvl7pPr>
    <a:lvl8pPr marL="3200400" algn="l" defTabSz="914400" rtl="0" eaLnBrk="1" latinLnBrk="0" hangingPunct="1">
      <a:defRPr lang="nb-NO" sz="1800" kern="1200">
        <a:solidFill>
          <a:schemeClr val="tx1"/>
        </a:solidFill>
        <a:latin typeface="+mn-lt"/>
        <a:ea typeface="+mn-ea"/>
        <a:cs typeface="+mn-cs"/>
      </a:defRPr>
    </a:lvl8pPr>
    <a:lvl9pPr marL="3657600" algn="l" defTabSz="914400" rtl="0" eaLnBrk="1" latinLnBrk="0" hangingPunct="1">
      <a:defRPr lang="nb-NO"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779CC93D-E52E-4D84-901B-11D7331DD495}">
          <p14:sldIdLst>
            <p14:sldId id="259"/>
          </p14:sldIdLst>
        </p14:section>
        <p14:section name="Oversikt og mål" id="{ABA716BF-3A5C-4ADB-94C9-CFEF84EBA240}">
          <p14:sldIdLst>
            <p14:sldId id="297"/>
            <p14:sldId id="303"/>
            <p14:sldId id="304"/>
            <p14:sldId id="314"/>
            <p14:sldId id="309"/>
            <p14:sldId id="307"/>
            <p14:sldId id="311"/>
            <p14:sldId id="306"/>
            <p14:sldId id="313"/>
            <p14:sldId id="315"/>
          </p14:sldIdLst>
        </p14:section>
        <p14:section name="Emne 1" id="{6D9936A3-3945-4757-BC8B-B5C252D8E036}">
          <p14:sldIdLst>
            <p14:sldId id="299"/>
            <p14:sldId id="300"/>
            <p14:sldId id="301"/>
            <p14:sldId id="30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94" autoAdjust="0"/>
    <p:restoredTop sz="83982" autoAdjust="0"/>
  </p:normalViewPr>
  <p:slideViewPr>
    <p:cSldViewPr>
      <p:cViewPr varScale="1">
        <p:scale>
          <a:sx n="62" d="100"/>
          <a:sy n="62" d="100"/>
        </p:scale>
        <p:origin x="1440"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4" d="100"/>
        <a:sy n="154" d="100"/>
      </p:scale>
      <p:origin x="0" y="0"/>
    </p:cViewPr>
  </p:sorterViewPr>
  <p:notesViewPr>
    <p:cSldViewPr>
      <p:cViewPr varScale="1">
        <p:scale>
          <a:sx n="88" d="100"/>
          <a:sy n="88" d="100"/>
        </p:scale>
        <p:origin x="-381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nb-NO" sz="1200"/>
            </a:lvl1pPr>
          </a:lstStyle>
          <a:p>
            <a:endParaRPr lang="nb-NO"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nb-NO" sz="1200"/>
            </a:lvl1pPr>
          </a:lstStyle>
          <a:p>
            <a:fld id="{D83FDC75-7F73-4A4A-A77C-09AADF00E0EA}" type="datetimeFigureOut">
              <a:rPr lang="nb-NO" smtClean="0"/>
              <a:pPr/>
              <a:t>20.12.2017</a:t>
            </a:fld>
            <a:endParaRPr lang="nb-NO"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nb-NO" sz="1200"/>
            </a:lvl1pPr>
          </a:lstStyle>
          <a:p>
            <a:endParaRPr lang="nb-NO"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nb-NO" sz="1200"/>
            </a:lvl1pPr>
          </a:lstStyle>
          <a:p>
            <a:fld id="{459226BF-1F13-42D3-80DC-373E7ADD1EBC}" type="slidenum">
              <a:rPr lang="nb-NO" smtClean="0"/>
              <a:pPr/>
              <a:t>‹#›</a:t>
            </a:fld>
            <a:endParaRPr lang="nb-NO" dirty="0"/>
          </a:p>
        </p:txBody>
      </p:sp>
    </p:spTree>
    <p:extLst>
      <p:ext uri="{BB962C8B-B14F-4D97-AF65-F5344CB8AC3E}">
        <p14:creationId xmlns:p14="http://schemas.microsoft.com/office/powerpoint/2010/main" val="40190147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nb-NO" sz="1200"/>
            </a:lvl1pPr>
          </a:lstStyle>
          <a:p>
            <a:endParaRPr lang="nb-N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nb-NO" sz="1200"/>
            </a:lvl1pPr>
          </a:lstStyle>
          <a:p>
            <a:fld id="{48AEF76B-3757-4A0B-AF93-28494465C1DD}" type="datetimeFigureOut">
              <a:pPr/>
              <a:t>20.12.2017</a:t>
            </a:fld>
            <a:endParaRPr lang="nb-NO"/>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a:t>
            </a:r>
          </a:p>
          <a:p>
            <a:pPr lvl="1"/>
            <a:r>
              <a:rPr lang="nb-NO"/>
              <a:t>Andre nivå</a:t>
            </a:r>
          </a:p>
          <a:p>
            <a:pPr lvl="2"/>
            <a:r>
              <a:rPr lang="nb-NO"/>
              <a:t>Tredje nivå</a:t>
            </a:r>
          </a:p>
          <a:p>
            <a:pPr lvl="3"/>
            <a:r>
              <a:rPr lang="nb-NO"/>
              <a:t>Fjerde nivå</a:t>
            </a:r>
          </a:p>
          <a:p>
            <a:pPr lvl="4"/>
            <a:r>
              <a:rPr lang="nb-NO"/>
              <a:t>Femte nivå</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nb-NO" sz="1200"/>
            </a:lvl1pPr>
          </a:lstStyle>
          <a:p>
            <a:endParaRPr lang="nb-N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nb-NO" sz="1200"/>
            </a:lvl1pPr>
          </a:lstStyle>
          <a:p>
            <a:fld id="{75693FD4-8F83-4EF7-AC3F-0DC0388986B0}" type="slidenum">
              <a:pPr/>
              <a:t>‹#›</a:t>
            </a:fld>
            <a:endParaRPr lang="nb-NO"/>
          </a:p>
        </p:txBody>
      </p:sp>
    </p:spTree>
    <p:extLst>
      <p:ext uri="{BB962C8B-B14F-4D97-AF65-F5344CB8AC3E}">
        <p14:creationId xmlns:p14="http://schemas.microsoft.com/office/powerpoint/2010/main" val="1641522230"/>
      </p:ext>
    </p:extLst>
  </p:cSld>
  <p:clrMap bg1="lt1" tx1="dk1" bg2="lt2" tx2="dk2" accent1="accent1" accent2="accent2" accent3="accent3" accent4="accent4" accent5="accent5" accent6="accent6" hlink="hlink" folHlink="folHlink"/>
  <p:notesStyle>
    <a:lvl1pPr marL="0" algn="l" defTabSz="914400" rtl="0" eaLnBrk="1" latinLnBrk="0" hangingPunct="1">
      <a:defRPr lang="nb-NO" sz="1200" kern="1200">
        <a:solidFill>
          <a:schemeClr val="tx1"/>
        </a:solidFill>
        <a:latin typeface="+mn-lt"/>
        <a:ea typeface="+mn-ea"/>
        <a:cs typeface="+mn-cs"/>
      </a:defRPr>
    </a:lvl1pPr>
    <a:lvl2pPr marL="457200" algn="l" defTabSz="914400" rtl="0" eaLnBrk="1" latinLnBrk="0" hangingPunct="1">
      <a:defRPr lang="nb-NO" sz="1200" kern="1200">
        <a:solidFill>
          <a:schemeClr val="tx1"/>
        </a:solidFill>
        <a:latin typeface="+mn-lt"/>
        <a:ea typeface="+mn-ea"/>
        <a:cs typeface="+mn-cs"/>
      </a:defRPr>
    </a:lvl2pPr>
    <a:lvl3pPr marL="914400" algn="l" defTabSz="914400" rtl="0" eaLnBrk="1" latinLnBrk="0" hangingPunct="1">
      <a:defRPr lang="nb-NO" sz="1200" kern="1200">
        <a:solidFill>
          <a:schemeClr val="tx1"/>
        </a:solidFill>
        <a:latin typeface="+mn-lt"/>
        <a:ea typeface="+mn-ea"/>
        <a:cs typeface="+mn-cs"/>
      </a:defRPr>
    </a:lvl3pPr>
    <a:lvl4pPr marL="1371600" algn="l" defTabSz="914400" rtl="0" eaLnBrk="1" latinLnBrk="0" hangingPunct="1">
      <a:defRPr lang="nb-NO" sz="1200" kern="1200">
        <a:solidFill>
          <a:schemeClr val="tx1"/>
        </a:solidFill>
        <a:latin typeface="+mn-lt"/>
        <a:ea typeface="+mn-ea"/>
        <a:cs typeface="+mn-cs"/>
      </a:defRPr>
    </a:lvl4pPr>
    <a:lvl5pPr marL="1828800" algn="l" defTabSz="914400" rtl="0" eaLnBrk="1" latinLnBrk="0" hangingPunct="1">
      <a:defRPr lang="nb-NO" sz="1200" kern="1200">
        <a:solidFill>
          <a:schemeClr val="tx1"/>
        </a:solidFill>
        <a:latin typeface="+mn-lt"/>
        <a:ea typeface="+mn-ea"/>
        <a:cs typeface="+mn-cs"/>
      </a:defRPr>
    </a:lvl5pPr>
    <a:lvl6pPr marL="2286000" algn="l" defTabSz="914400" rtl="0" eaLnBrk="1" latinLnBrk="0" hangingPunct="1">
      <a:defRPr lang="nb-NO" sz="1200" kern="1200">
        <a:solidFill>
          <a:schemeClr val="tx1"/>
        </a:solidFill>
        <a:latin typeface="+mn-lt"/>
        <a:ea typeface="+mn-ea"/>
        <a:cs typeface="+mn-cs"/>
      </a:defRPr>
    </a:lvl6pPr>
    <a:lvl7pPr marL="2743200" algn="l" defTabSz="914400" rtl="0" eaLnBrk="1" latinLnBrk="0" hangingPunct="1">
      <a:defRPr lang="nb-NO" sz="1200" kern="1200">
        <a:solidFill>
          <a:schemeClr val="tx1"/>
        </a:solidFill>
        <a:latin typeface="+mn-lt"/>
        <a:ea typeface="+mn-ea"/>
        <a:cs typeface="+mn-cs"/>
      </a:defRPr>
    </a:lvl7pPr>
    <a:lvl8pPr marL="3200400" algn="l" defTabSz="914400" rtl="0" eaLnBrk="1" latinLnBrk="0" hangingPunct="1">
      <a:defRPr lang="nb-NO" sz="1200" kern="1200">
        <a:solidFill>
          <a:schemeClr val="tx1"/>
        </a:solidFill>
        <a:latin typeface="+mn-lt"/>
        <a:ea typeface="+mn-ea"/>
        <a:cs typeface="+mn-cs"/>
      </a:defRPr>
    </a:lvl8pPr>
    <a:lvl9pPr marL="3657600" algn="l" defTabSz="914400" rtl="0" eaLnBrk="1" latinLnBrk="0" hangingPunct="1">
      <a:defRPr lang="nb-NO"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b-NO" dirty="0"/>
          </a:p>
        </p:txBody>
      </p:sp>
      <p:sp>
        <p:nvSpPr>
          <p:cNvPr id="4" name="Slide Number Placeholder 3"/>
          <p:cNvSpPr>
            <a:spLocks noGrp="1"/>
          </p:cNvSpPr>
          <p:nvPr>
            <p:ph type="sldNum" sz="quarter" idx="10"/>
          </p:nvPr>
        </p:nvSpPr>
        <p:spPr/>
        <p:txBody>
          <a:bodyPr/>
          <a:lstStyle/>
          <a:p>
            <a:fld id="{EC6EAC7D-5A89-47C2-8ABA-56C9C2DEF7A4}" type="slidenum">
              <a:rPr lang="nb-NO" smtClean="0"/>
              <a:pPr/>
              <a:t>1</a:t>
            </a:fld>
            <a:endParaRPr lang="nb-NO"/>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Sees det nærmere på denne gir dagens regler for inndelingstilskudd</a:t>
            </a:r>
            <a:r>
              <a:rPr lang="nb-NO" baseline="0" dirty="0"/>
              <a:t> kompensasjon for tap av fire basistilskudd med 52,7 mill. kr, samt småkommunetilskudd for 4 av kommunene, 21,9 mill. kr.</a:t>
            </a:r>
          </a:p>
          <a:p>
            <a:endParaRPr lang="nb-NO" baseline="0" dirty="0"/>
          </a:p>
          <a:p>
            <a:r>
              <a:rPr lang="nb-NO" baseline="0" dirty="0"/>
              <a:t>I ny ordning kan man kun anta at det fortsetter en ordning, hvis ikke blir det jo null her. Om dagens «metode» videreføres, reduseres dekning av tap av basistilskudd til 47,9 mill. kr hvis man slår seg sammen fremover i tid. Og under en ordning med innføring av småkommunetilskudd avhengig av distriktindeks med satser som dagens sør-norske tilskudd, gir dette 17,6 mill. kr. Spesielt dette siste er som sagt tidligere høyst usikkert.</a:t>
            </a:r>
            <a:endParaRPr lang="nb-NO" dirty="0"/>
          </a:p>
        </p:txBody>
      </p:sp>
      <p:sp>
        <p:nvSpPr>
          <p:cNvPr id="4" name="Plassholder for lysbildenummer 3"/>
          <p:cNvSpPr>
            <a:spLocks noGrp="1"/>
          </p:cNvSpPr>
          <p:nvPr>
            <p:ph type="sldNum" sz="quarter" idx="10"/>
          </p:nvPr>
        </p:nvSpPr>
        <p:spPr/>
        <p:txBody>
          <a:bodyPr/>
          <a:lstStyle/>
          <a:p>
            <a:fld id="{75693FD4-8F83-4EF7-AC3F-0DC0388986B0}" type="slidenum">
              <a:rPr lang="nb-NO" smtClean="0"/>
              <a:pPr/>
              <a:t>14</a:t>
            </a:fld>
            <a:endParaRPr lang="nb-NO"/>
          </a:p>
        </p:txBody>
      </p:sp>
    </p:spTree>
    <p:extLst>
      <p:ext uri="{BB962C8B-B14F-4D97-AF65-F5344CB8AC3E}">
        <p14:creationId xmlns:p14="http://schemas.microsoft.com/office/powerpoint/2010/main" val="2825367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75693FD4-8F83-4EF7-AC3F-0DC0388986B0}" type="slidenum">
              <a:rPr lang="nb-NO" smtClean="0"/>
              <a:pPr/>
              <a:t>15</a:t>
            </a:fld>
            <a:endParaRPr lang="nb-NO"/>
          </a:p>
        </p:txBody>
      </p:sp>
    </p:spTree>
    <p:extLst>
      <p:ext uri="{BB962C8B-B14F-4D97-AF65-F5344CB8AC3E}">
        <p14:creationId xmlns:p14="http://schemas.microsoft.com/office/powerpoint/2010/main" val="991153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3C62C4A0-922B-476F-BE25-98AD9891852A}" type="slidenum">
              <a:rPr lang="en-US"/>
              <a:pPr/>
              <a:t>4</a:t>
            </a:fld>
            <a:endParaRPr lang="en-US"/>
          </a:p>
        </p:txBody>
      </p:sp>
      <p:sp>
        <p:nvSpPr>
          <p:cNvPr id="1292290" name="Rectangle 2"/>
          <p:cNvSpPr>
            <a:spLocks noGrp="1" noRot="1" noChangeAspect="1" noChangeArrowheads="1" noTextEdit="1"/>
          </p:cNvSpPr>
          <p:nvPr>
            <p:ph type="sldImg"/>
          </p:nvPr>
        </p:nvSpPr>
        <p:spPr>
          <a:ln/>
        </p:spPr>
      </p:sp>
      <p:sp>
        <p:nvSpPr>
          <p:cNvPr id="1292291" name="Rectangle 3"/>
          <p:cNvSpPr>
            <a:spLocks noGrp="1" noChangeArrowheads="1"/>
          </p:cNvSpPr>
          <p:nvPr>
            <p:ph type="body" idx="1"/>
          </p:nvPr>
        </p:nvSpPr>
        <p:spPr>
          <a:xfrm>
            <a:off x="895765" y="4684748"/>
            <a:ext cx="4944235" cy="4442707"/>
          </a:xfrm>
        </p:spPr>
        <p:txBody>
          <a:bodyPr/>
          <a:lstStyle/>
          <a:p>
            <a:r>
              <a:rPr lang="nb-NO" dirty="0"/>
              <a:t>Her</a:t>
            </a:r>
            <a:r>
              <a:rPr lang="nb-NO" baseline="0" dirty="0"/>
              <a:t> sees alle elementene i inntektssystemet. Ved en kommunesammenslutning vil mange av disse enkeltordningen bli påvirket og blir ikke automatisk summen av tilskuddene til enkeltkommunene. De viktigste delene skal vi se mer på i de neste foilene.</a:t>
            </a:r>
          </a:p>
        </p:txBody>
      </p:sp>
    </p:spTree>
    <p:extLst>
      <p:ext uri="{BB962C8B-B14F-4D97-AF65-F5344CB8AC3E}">
        <p14:creationId xmlns:p14="http://schemas.microsoft.com/office/powerpoint/2010/main" val="1491329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Mer</a:t>
            </a:r>
            <a:r>
              <a:rPr lang="nb-NO" baseline="0" dirty="0"/>
              <a:t> detaljer er fremlagt i eget høringsnotat fra KMD desember 2015.</a:t>
            </a:r>
            <a:endParaRPr lang="nb-NO" dirty="0"/>
          </a:p>
        </p:txBody>
      </p:sp>
      <p:sp>
        <p:nvSpPr>
          <p:cNvPr id="4" name="Plassholder for lysbildenummer 3"/>
          <p:cNvSpPr>
            <a:spLocks noGrp="1"/>
          </p:cNvSpPr>
          <p:nvPr>
            <p:ph type="sldNum" sz="quarter" idx="10"/>
          </p:nvPr>
        </p:nvSpPr>
        <p:spPr/>
        <p:txBody>
          <a:bodyPr/>
          <a:lstStyle/>
          <a:p>
            <a:fld id="{75693FD4-8F83-4EF7-AC3F-0DC0388986B0}" type="slidenum">
              <a:rPr lang="nb-NO" smtClean="0"/>
              <a:pPr/>
              <a:t>6</a:t>
            </a:fld>
            <a:endParaRPr lang="nb-NO"/>
          </a:p>
        </p:txBody>
      </p:sp>
    </p:spTree>
    <p:extLst>
      <p:ext uri="{BB962C8B-B14F-4D97-AF65-F5344CB8AC3E}">
        <p14:creationId xmlns:p14="http://schemas.microsoft.com/office/powerpoint/2010/main" val="1310970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Her sees dagens nøkkel 2016 opp imot det forslaget som er i høringen. Det sees at 13 av kriteriene får høyere vekt</a:t>
            </a:r>
            <a:r>
              <a:rPr lang="nb-NO" baseline="0" dirty="0"/>
              <a:t> i tillegg er ett nytt. 9 kriterier går ned og to faller bort.</a:t>
            </a:r>
          </a:p>
          <a:p>
            <a:endParaRPr lang="nb-NO" baseline="0" dirty="0"/>
          </a:p>
          <a:p>
            <a:r>
              <a:rPr lang="nb-NO" baseline="0" dirty="0"/>
              <a:t>Hvilke kriterier blir påvirket når kommuner slår seg sammen. De fleste er nøytrale, men disse er det ikke:</a:t>
            </a:r>
          </a:p>
          <a:p>
            <a:endParaRPr lang="nb-NO" baseline="0" dirty="0"/>
          </a:p>
          <a:p>
            <a:pPr marL="171450" indent="-171450">
              <a:buFont typeface="Arial" panose="020B0604020202020204" pitchFamily="34" charset="0"/>
              <a:buChar char="•"/>
            </a:pPr>
            <a:r>
              <a:rPr lang="nb-NO" baseline="0" dirty="0"/>
              <a:t>Basistilskuddet</a:t>
            </a:r>
          </a:p>
          <a:p>
            <a:pPr marL="171450" indent="-171450">
              <a:buFont typeface="Arial" panose="020B0604020202020204" pitchFamily="34" charset="0"/>
              <a:buChar char="•"/>
            </a:pPr>
            <a:r>
              <a:rPr lang="nb-NO" baseline="0" dirty="0"/>
              <a:t>Sone</a:t>
            </a:r>
          </a:p>
          <a:p>
            <a:pPr marL="171450" indent="-171450">
              <a:buFont typeface="Arial" panose="020B0604020202020204" pitchFamily="34" charset="0"/>
              <a:buChar char="•"/>
            </a:pPr>
            <a:r>
              <a:rPr lang="nb-NO" baseline="0" dirty="0"/>
              <a:t>Nabo</a:t>
            </a:r>
          </a:p>
          <a:p>
            <a:pPr marL="171450" indent="-171450">
              <a:buFont typeface="Arial" panose="020B0604020202020204" pitchFamily="34" charset="0"/>
              <a:buChar char="•"/>
            </a:pPr>
            <a:r>
              <a:rPr lang="nb-NO" baseline="0" dirty="0"/>
              <a:t>Opphopningsindeksen</a:t>
            </a:r>
            <a:endParaRPr lang="nb-NO" dirty="0"/>
          </a:p>
        </p:txBody>
      </p:sp>
      <p:sp>
        <p:nvSpPr>
          <p:cNvPr id="4" name="Plassholder for lysbildenummer 3"/>
          <p:cNvSpPr>
            <a:spLocks noGrp="1"/>
          </p:cNvSpPr>
          <p:nvPr>
            <p:ph type="sldNum" sz="quarter" idx="10"/>
          </p:nvPr>
        </p:nvSpPr>
        <p:spPr/>
        <p:txBody>
          <a:bodyPr/>
          <a:lstStyle/>
          <a:p>
            <a:fld id="{C5239A48-EB5A-47D1-9F46-DE54BE3993DB}" type="slidenum">
              <a:rPr lang="en-US" smtClean="0"/>
              <a:pPr/>
              <a:t>7</a:t>
            </a:fld>
            <a:endParaRPr lang="en-US"/>
          </a:p>
        </p:txBody>
      </p:sp>
    </p:spTree>
    <p:extLst>
      <p:ext uri="{BB962C8B-B14F-4D97-AF65-F5344CB8AC3E}">
        <p14:creationId xmlns:p14="http://schemas.microsoft.com/office/powerpoint/2010/main" val="2654709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Mer</a:t>
            </a:r>
            <a:r>
              <a:rPr lang="nb-NO" baseline="0" dirty="0"/>
              <a:t> detaljer er fremlagt i eget høringsnotat fra KMD desember 2015.</a:t>
            </a:r>
            <a:endParaRPr lang="nb-NO" dirty="0"/>
          </a:p>
        </p:txBody>
      </p:sp>
      <p:sp>
        <p:nvSpPr>
          <p:cNvPr id="4" name="Plassholder for lysbildenummer 3"/>
          <p:cNvSpPr>
            <a:spLocks noGrp="1"/>
          </p:cNvSpPr>
          <p:nvPr>
            <p:ph type="sldNum" sz="quarter" idx="10"/>
          </p:nvPr>
        </p:nvSpPr>
        <p:spPr/>
        <p:txBody>
          <a:bodyPr/>
          <a:lstStyle/>
          <a:p>
            <a:fld id="{75693FD4-8F83-4EF7-AC3F-0DC0388986B0}" type="slidenum">
              <a:rPr lang="nb-NO" smtClean="0"/>
              <a:pPr/>
              <a:t>8</a:t>
            </a:fld>
            <a:endParaRPr lang="nb-NO"/>
          </a:p>
        </p:txBody>
      </p:sp>
    </p:spTree>
    <p:extLst>
      <p:ext uri="{BB962C8B-B14F-4D97-AF65-F5344CB8AC3E}">
        <p14:creationId xmlns:p14="http://schemas.microsoft.com/office/powerpoint/2010/main" val="2233785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Mer</a:t>
            </a:r>
            <a:r>
              <a:rPr lang="nb-NO" baseline="0" dirty="0"/>
              <a:t> detaljer er fremlagt i eget høringsnotat fra KMD desember 2015.</a:t>
            </a:r>
            <a:endParaRPr lang="nb-NO" dirty="0"/>
          </a:p>
        </p:txBody>
      </p:sp>
      <p:sp>
        <p:nvSpPr>
          <p:cNvPr id="4" name="Plassholder for lysbildenummer 3"/>
          <p:cNvSpPr>
            <a:spLocks noGrp="1"/>
          </p:cNvSpPr>
          <p:nvPr>
            <p:ph type="sldNum" sz="quarter" idx="10"/>
          </p:nvPr>
        </p:nvSpPr>
        <p:spPr/>
        <p:txBody>
          <a:bodyPr/>
          <a:lstStyle/>
          <a:p>
            <a:fld id="{75693FD4-8F83-4EF7-AC3F-0DC0388986B0}" type="slidenum">
              <a:rPr lang="nb-NO" smtClean="0"/>
              <a:pPr/>
              <a:t>9</a:t>
            </a:fld>
            <a:endParaRPr lang="nb-NO"/>
          </a:p>
        </p:txBody>
      </p:sp>
    </p:spTree>
    <p:extLst>
      <p:ext uri="{BB962C8B-B14F-4D97-AF65-F5344CB8AC3E}">
        <p14:creationId xmlns:p14="http://schemas.microsoft.com/office/powerpoint/2010/main" val="1510867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Ved bruk av grenseverdi på 25,4 av strukturkriteriet</a:t>
            </a:r>
            <a:r>
              <a:rPr lang="nb-NO" baseline="0" dirty="0"/>
              <a:t>, vil størrelsen på basistilskuddet ut fra høringsnotatets forutsetninger bli fastsatt som det fremgår av diagrammet. Her med tall i 1000 kr per kommune for alle kommunene i fylket. Med en ny vekt på basis i kostnadsnøkkelen på 2,44 pst vil full verdi på basis være på om lag 14,229 </a:t>
            </a:r>
            <a:r>
              <a:rPr lang="nb-NO" baseline="0" dirty="0" err="1"/>
              <a:t>mill</a:t>
            </a:r>
            <a:r>
              <a:rPr lang="nb-NO" baseline="0" dirty="0"/>
              <a:t> kr (2016-priser). Kommuner som etter dette alternativet på grenseverdi oppnår full basis er markert med rød søyle. De andre som får lavere verdi med blå. Merk at i makro fører dette alternativet til at det frigjøres nær 2,78 </a:t>
            </a:r>
            <a:r>
              <a:rPr lang="nb-NO" baseline="0" dirty="0" err="1"/>
              <a:t>mrd</a:t>
            </a:r>
            <a:r>
              <a:rPr lang="nb-NO" baseline="0" dirty="0"/>
              <a:t> kr som kan til føres alle kommuner (kr 538 per innbygger), se nettoutslag neste foil.</a:t>
            </a:r>
            <a:endParaRPr lang="nb-NO" dirty="0"/>
          </a:p>
        </p:txBody>
      </p:sp>
      <p:sp>
        <p:nvSpPr>
          <p:cNvPr id="4" name="Plassholder for lysbildenummer 3"/>
          <p:cNvSpPr>
            <a:spLocks noGrp="1"/>
          </p:cNvSpPr>
          <p:nvPr>
            <p:ph type="sldNum" sz="quarter" idx="10"/>
          </p:nvPr>
        </p:nvSpPr>
        <p:spPr/>
        <p:txBody>
          <a:bodyPr/>
          <a:lstStyle/>
          <a:p>
            <a:fld id="{C2A0C690-3CE3-4244-A0D1-D1198497800B}" type="slidenum">
              <a:rPr lang="nb-NO" smtClean="0"/>
              <a:t>11</a:t>
            </a:fld>
            <a:endParaRPr lang="nb-NO"/>
          </a:p>
        </p:txBody>
      </p:sp>
    </p:spTree>
    <p:extLst>
      <p:ext uri="{BB962C8B-B14F-4D97-AF65-F5344CB8AC3E}">
        <p14:creationId xmlns:p14="http://schemas.microsoft.com/office/powerpoint/2010/main" val="39586543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Viser</a:t>
            </a:r>
            <a:r>
              <a:rPr lang="nb-NO" baseline="0" dirty="0"/>
              <a:t> tall for de fem kommunene og summer. Merk at utslag for småkommunetilskudd er usikkert og her er kun en illustrasjon!!</a:t>
            </a:r>
          </a:p>
          <a:p>
            <a:endParaRPr lang="nb-NO" baseline="0" dirty="0"/>
          </a:p>
          <a:p>
            <a:r>
              <a:rPr lang="nb-NO" baseline="0" dirty="0"/>
              <a:t>Det sees av tallene at dagens kommuner har basistilskudd med 13,18 mill. kr per kommune, i alt 65,9 mill. kr. Det tapes 4 basistilskudd som gir 52,7 mill. kr inn i inndelingstilskuddet etter dagens regler. Videre sees at 3 av kommunene forsetter å ha full basis i revidert system med 14,23 </a:t>
            </a:r>
            <a:r>
              <a:rPr lang="nb-NO" baseline="0" dirty="0" err="1"/>
              <a:t>mill</a:t>
            </a:r>
            <a:r>
              <a:rPr lang="nb-NO" baseline="0" dirty="0"/>
              <a:t> kr, men ny sammenslått kommune oppnår </a:t>
            </a:r>
            <a:r>
              <a:rPr lang="nb-NO" b="1" baseline="0" dirty="0"/>
              <a:t>11,13 mill. kr ut fra </a:t>
            </a:r>
            <a:r>
              <a:rPr lang="nb-NO" b="1" baseline="0" dirty="0" err="1"/>
              <a:t>gj.reiseavstand</a:t>
            </a:r>
            <a:r>
              <a:rPr lang="nb-NO" b="1" baseline="0" dirty="0"/>
              <a:t> på 19,86 km</a:t>
            </a:r>
            <a:r>
              <a:rPr lang="nb-NO" baseline="0" dirty="0"/>
              <a:t>. Ut fra dette kan det antas (ikke omtalt i høringsnotatet) at det under et nytt system kan det bli 47,9 mill. kr fra tap basistilskudd i et nytt inndelingstilskudd..</a:t>
            </a:r>
          </a:p>
          <a:p>
            <a:endParaRPr lang="nb-NO" baseline="0" dirty="0"/>
          </a:p>
          <a:p>
            <a:r>
              <a:rPr lang="nb-NO" baseline="0" dirty="0"/>
              <a:t>Tas det også med at en sammenslått kommune ikke lenger får småkommunetilskudd, øker tapet med ytterligere 4,3 mill. kr i forhold til dag., fra å ha 21,9 mill. kr til å gå ned til 17,6 mill. kr. </a:t>
            </a:r>
          </a:p>
        </p:txBody>
      </p:sp>
      <p:sp>
        <p:nvSpPr>
          <p:cNvPr id="4" name="Plassholder for lysbildenummer 3"/>
          <p:cNvSpPr>
            <a:spLocks noGrp="1"/>
          </p:cNvSpPr>
          <p:nvPr>
            <p:ph type="sldNum" sz="quarter" idx="10"/>
          </p:nvPr>
        </p:nvSpPr>
        <p:spPr/>
        <p:txBody>
          <a:bodyPr/>
          <a:lstStyle/>
          <a:p>
            <a:fld id="{75693FD4-8F83-4EF7-AC3F-0DC0388986B0}" type="slidenum">
              <a:rPr lang="nb-NO" smtClean="0"/>
              <a:pPr/>
              <a:t>12</a:t>
            </a:fld>
            <a:endParaRPr lang="nb-NO"/>
          </a:p>
        </p:txBody>
      </p:sp>
    </p:spTree>
    <p:extLst>
      <p:ext uri="{BB962C8B-B14F-4D97-AF65-F5344CB8AC3E}">
        <p14:creationId xmlns:p14="http://schemas.microsoft.com/office/powerpoint/2010/main" val="2825367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Her sees på utslag nytt system</a:t>
            </a:r>
            <a:r>
              <a:rPr lang="nb-NO" baseline="0" dirty="0"/>
              <a:t> for kommunene hver for seg mot en ny kommune</a:t>
            </a:r>
          </a:p>
        </p:txBody>
      </p:sp>
      <p:sp>
        <p:nvSpPr>
          <p:cNvPr id="4" name="Plassholder for lysbildenummer 3"/>
          <p:cNvSpPr>
            <a:spLocks noGrp="1"/>
          </p:cNvSpPr>
          <p:nvPr>
            <p:ph type="sldNum" sz="quarter" idx="10"/>
          </p:nvPr>
        </p:nvSpPr>
        <p:spPr/>
        <p:txBody>
          <a:bodyPr/>
          <a:lstStyle/>
          <a:p>
            <a:fld id="{75693FD4-8F83-4EF7-AC3F-0DC0388986B0}" type="slidenum">
              <a:rPr lang="nb-NO" smtClean="0"/>
              <a:pPr/>
              <a:t>13</a:t>
            </a:fld>
            <a:endParaRPr lang="nb-NO"/>
          </a:p>
        </p:txBody>
      </p:sp>
    </p:spTree>
    <p:extLst>
      <p:ext uri="{BB962C8B-B14F-4D97-AF65-F5344CB8AC3E}">
        <p14:creationId xmlns:p14="http://schemas.microsoft.com/office/powerpoint/2010/main" val="2825367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590800" y="2286000"/>
            <a:ext cx="6180224" cy="1470025"/>
          </a:xfrm>
        </p:spPr>
        <p:txBody>
          <a:bodyPr anchor="t"/>
          <a:lstStyle>
            <a:lvl1pPr algn="r" eaLnBrk="1" latinLnBrk="0" hangingPunct="1">
              <a:defRPr kumimoji="0" lang="nb-NO" b="1" cap="small" baseline="0">
                <a:solidFill>
                  <a:srgbClr val="002060"/>
                </a:solidFill>
              </a:defRPr>
            </a:lvl1pPr>
          </a:lstStyle>
          <a:p>
            <a:r>
              <a:rPr kumimoji="0" lang="nb-NO" dirty="0"/>
              <a:t>Klikk for å redigere tittelstil</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eaLnBrk="1" latinLnBrk="0" hangingPunct="1">
              <a:buNone/>
              <a:defRPr kumimoji="0" lang="nb-NO" sz="2000" b="0">
                <a:solidFill>
                  <a:schemeClr val="tx1"/>
                </a:solidFill>
                <a:latin typeface="Georgia" pitchFamily="18" charset="0"/>
              </a:defRPr>
            </a:lvl1pPr>
            <a:lvl2pPr marL="457200" indent="0" algn="ctr" eaLnBrk="1" latinLnBrk="0" hangingPunct="1">
              <a:buNone/>
              <a:defRPr kumimoji="0" lang="nb-NO">
                <a:solidFill>
                  <a:schemeClr val="tx1">
                    <a:tint val="75000"/>
                  </a:schemeClr>
                </a:solidFill>
              </a:defRPr>
            </a:lvl2pPr>
            <a:lvl3pPr marL="914400" indent="0" algn="ctr" eaLnBrk="1" latinLnBrk="0" hangingPunct="1">
              <a:buNone/>
              <a:defRPr kumimoji="0" lang="nb-NO">
                <a:solidFill>
                  <a:schemeClr val="tx1">
                    <a:tint val="75000"/>
                  </a:schemeClr>
                </a:solidFill>
              </a:defRPr>
            </a:lvl3pPr>
            <a:lvl4pPr marL="1371600" indent="0" algn="ctr" eaLnBrk="1" latinLnBrk="0" hangingPunct="1">
              <a:buNone/>
              <a:defRPr kumimoji="0" lang="nb-NO">
                <a:solidFill>
                  <a:schemeClr val="tx1">
                    <a:tint val="75000"/>
                  </a:schemeClr>
                </a:solidFill>
              </a:defRPr>
            </a:lvl4pPr>
            <a:lvl5pPr marL="1828800" indent="0" algn="ctr" eaLnBrk="1" latinLnBrk="0" hangingPunct="1">
              <a:buNone/>
              <a:defRPr kumimoji="0" lang="nb-NO">
                <a:solidFill>
                  <a:schemeClr val="tx1">
                    <a:tint val="75000"/>
                  </a:schemeClr>
                </a:solidFill>
              </a:defRPr>
            </a:lvl5pPr>
            <a:lvl6pPr marL="2286000" indent="0" algn="ctr" eaLnBrk="1" latinLnBrk="0" hangingPunct="1">
              <a:buNone/>
              <a:defRPr kumimoji="0" lang="nb-NO">
                <a:solidFill>
                  <a:schemeClr val="tx1">
                    <a:tint val="75000"/>
                  </a:schemeClr>
                </a:solidFill>
              </a:defRPr>
            </a:lvl6pPr>
            <a:lvl7pPr marL="2743200" indent="0" algn="ctr" eaLnBrk="1" latinLnBrk="0" hangingPunct="1">
              <a:buNone/>
              <a:defRPr kumimoji="0" lang="nb-NO">
                <a:solidFill>
                  <a:schemeClr val="tx1">
                    <a:tint val="75000"/>
                  </a:schemeClr>
                </a:solidFill>
              </a:defRPr>
            </a:lvl7pPr>
            <a:lvl8pPr marL="3200400" indent="0" algn="ctr" eaLnBrk="1" latinLnBrk="0" hangingPunct="1">
              <a:buNone/>
              <a:defRPr kumimoji="0" lang="nb-NO">
                <a:solidFill>
                  <a:schemeClr val="tx1">
                    <a:tint val="75000"/>
                  </a:schemeClr>
                </a:solidFill>
              </a:defRPr>
            </a:lvl8pPr>
            <a:lvl9pPr marL="3657600" indent="0" algn="ctr" eaLnBrk="1" latinLnBrk="0" hangingPunct="1">
              <a:buNone/>
              <a:defRPr kumimoji="0" lang="nb-NO">
                <a:solidFill>
                  <a:schemeClr val="tx1">
                    <a:tint val="75000"/>
                  </a:schemeClr>
                </a:solidFill>
              </a:defRPr>
            </a:lvl9pPr>
          </a:lstStyle>
          <a:p>
            <a:pPr eaLnBrk="1" latinLnBrk="0" hangingPunct="1"/>
            <a:r>
              <a:rPr lang="nb-NO"/>
              <a:t>Klikk for å redigere undertittelstil i malen</a:t>
            </a:r>
            <a:endParaRPr dirty="0"/>
          </a:p>
        </p:txBody>
      </p:sp>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4860032" y="6381328"/>
            <a:ext cx="3917032" cy="414536"/>
          </a:xfrm>
        </p:spPr>
        <p:txBody>
          <a:bodyPr>
            <a:normAutofit/>
          </a:bodyPr>
          <a:lstStyle>
            <a:lvl1pPr marL="0" indent="0" algn="ctr" eaLnBrk="1" latinLnBrk="0" hangingPunct="1">
              <a:buNone/>
              <a:defRPr kumimoji="0" lang="nb-NO" sz="2000" b="1" baseline="0">
                <a:solidFill>
                  <a:srgbClr val="C00000"/>
                </a:solidFill>
                <a:latin typeface="Bradley Hand ITC" panose="03070402050302030203" pitchFamily="66" charset="0"/>
              </a:defRPr>
            </a:lvl1pPr>
          </a:lstStyle>
          <a:p>
            <a:r>
              <a:rPr kumimoji="0" lang="nb-NO" dirty="0"/>
              <a:t>Stolp Kommunekompetanse</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cSld name="Tittel og tabell">
    <p:spTree>
      <p:nvGrpSpPr>
        <p:cNvPr id="1" name=""/>
        <p:cNvGrpSpPr/>
        <p:nvPr/>
      </p:nvGrpSpPr>
      <p:grpSpPr>
        <a:xfrm>
          <a:off x="0" y="0"/>
          <a:ext cx="0" cy="0"/>
          <a:chOff x="0" y="0"/>
          <a:chExt cx="0" cy="0"/>
        </a:xfrm>
      </p:grpSpPr>
      <p:sp>
        <p:nvSpPr>
          <p:cNvPr id="2" name="Tittel 1"/>
          <p:cNvSpPr>
            <a:spLocks noGrp="1"/>
          </p:cNvSpPr>
          <p:nvPr>
            <p:ph type="title"/>
          </p:nvPr>
        </p:nvSpPr>
        <p:spPr>
          <a:xfrm>
            <a:off x="539750" y="260350"/>
            <a:ext cx="7543800" cy="1143000"/>
          </a:xfrm>
        </p:spPr>
        <p:txBody>
          <a:bodyPr/>
          <a:lstStyle/>
          <a:p>
            <a:r>
              <a:rPr lang="nb-NO"/>
              <a:t>Klikk for å redigere tittelstil</a:t>
            </a:r>
          </a:p>
        </p:txBody>
      </p:sp>
      <p:sp>
        <p:nvSpPr>
          <p:cNvPr id="3" name="Plassholder for tabell 2"/>
          <p:cNvSpPr>
            <a:spLocks noGrp="1"/>
          </p:cNvSpPr>
          <p:nvPr>
            <p:ph type="tbl" idx="1"/>
          </p:nvPr>
        </p:nvSpPr>
        <p:spPr>
          <a:xfrm>
            <a:off x="539750" y="1628775"/>
            <a:ext cx="7543800" cy="4467225"/>
          </a:xfrm>
        </p:spPr>
        <p:txBody>
          <a:bodyPr/>
          <a:lstStyle/>
          <a:p>
            <a:endParaRPr lang="nb-NO"/>
          </a:p>
        </p:txBody>
      </p:sp>
      <p:sp>
        <p:nvSpPr>
          <p:cNvPr id="4" name="Plassholder for bunntekst 3"/>
          <p:cNvSpPr>
            <a:spLocks noGrp="1"/>
          </p:cNvSpPr>
          <p:nvPr>
            <p:ph type="ftr" sz="quarter" idx="10"/>
          </p:nvPr>
        </p:nvSpPr>
        <p:spPr>
          <a:xfrm rot="-5400000">
            <a:off x="8077200" y="1752600"/>
            <a:ext cx="1371600" cy="457200"/>
          </a:xfrm>
          <a:prstGeom prst="rect">
            <a:avLst/>
          </a:prstGeom>
        </p:spPr>
        <p:txBody>
          <a:bodyPr/>
          <a:lstStyle>
            <a:lvl1pPr>
              <a:defRPr/>
            </a:lvl1pPr>
          </a:lstStyle>
          <a:p>
            <a:pPr defTabSz="457200"/>
            <a:r>
              <a:rPr lang="en-US">
                <a:solidFill>
                  <a:prstClr val="black"/>
                </a:solidFill>
              </a:rPr>
              <a:t>2004</a:t>
            </a:r>
          </a:p>
        </p:txBody>
      </p:sp>
    </p:spTree>
    <p:extLst>
      <p:ext uri="{BB962C8B-B14F-4D97-AF65-F5344CB8AC3E}">
        <p14:creationId xmlns:p14="http://schemas.microsoft.com/office/powerpoint/2010/main" val="199029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eloverskrift">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nb-NO" sz="4000" b="1" cap="small" baseline="0">
                <a:solidFill>
                  <a:srgbClr val="002060"/>
                </a:solidFill>
              </a:defRPr>
            </a:lvl1pPr>
          </a:lstStyle>
          <a:p>
            <a:r>
              <a:rPr kumimoji="0" lang="nb-NO" dirty="0"/>
              <a:t>Klikk for å redigere tittelstil</a:t>
            </a:r>
          </a:p>
        </p:txBody>
      </p:sp>
      <p:sp>
        <p:nvSpPr>
          <p:cNvPr id="5" name="Footer Placeholder 4"/>
          <p:cNvSpPr>
            <a:spLocks noGrp="1"/>
          </p:cNvSpPr>
          <p:nvPr>
            <p:ph type="ftr" sz="quarter" idx="11"/>
          </p:nvPr>
        </p:nvSpPr>
        <p:spPr/>
        <p:txBody>
          <a:bodyPr/>
          <a:lstStyle/>
          <a:p>
            <a:r>
              <a:rPr lang="nb-NO" dirty="0"/>
              <a:t>Stolp Kommunekompetanse</a:t>
            </a:r>
          </a:p>
        </p:txBody>
      </p:sp>
      <p:sp>
        <p:nvSpPr>
          <p:cNvPr id="6" name="Slide Number Placeholder 5"/>
          <p:cNvSpPr>
            <a:spLocks noGrp="1"/>
          </p:cNvSpPr>
          <p:nvPr>
            <p:ph type="sldNum" sz="quarter" idx="12"/>
          </p:nvPr>
        </p:nvSpPr>
        <p:spPr/>
        <p:txBody>
          <a:bodyPr/>
          <a:lstStyle/>
          <a:p>
            <a:fld id="{33D6E5A2-EC83-451F-A719-9AC1370DD5CF}" type="slidenum">
              <a:pPr/>
              <a:t>‹#›</a:t>
            </a:fld>
            <a:endParaRPr kumimoji="0" lang="nb-NO"/>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ctr" eaLnBrk="1" latinLnBrk="0" hangingPunct="1">
              <a:defRPr kumimoji="0" lang="nb-NO"/>
            </a:lvl1pPr>
          </a:lstStyle>
          <a:p>
            <a:r>
              <a:rPr kumimoji="0" lang="nb-NO" dirty="0"/>
              <a:t>Klikk for å redigere tittelstil</a:t>
            </a:r>
          </a:p>
        </p:txBody>
      </p:sp>
      <p:sp>
        <p:nvSpPr>
          <p:cNvPr id="3" name="Content Placeholder 2"/>
          <p:cNvSpPr>
            <a:spLocks noGrp="1"/>
          </p:cNvSpPr>
          <p:nvPr>
            <p:ph idx="1"/>
          </p:nvPr>
        </p:nvSpPr>
        <p:spPr>
          <a:xfrm>
            <a:off x="762000" y="1596413"/>
            <a:ext cx="8077200" cy="4297363"/>
          </a:xfrm>
        </p:spPr>
        <p:txBody>
          <a:bodyPr>
            <a:normAutofit/>
          </a:bodyPr>
          <a:lstStyle>
            <a:lvl1pPr eaLnBrk="1" latinLnBrk="0" hangingPunct="1">
              <a:defRPr kumimoji="0" lang="nb-NO" sz="3200">
                <a:latin typeface="Comic Sans MS" panose="030F0702030302020204" pitchFamily="66" charset="0"/>
              </a:defRPr>
            </a:lvl1pPr>
            <a:lvl2pPr eaLnBrk="1" latinLnBrk="0" hangingPunct="1">
              <a:defRPr kumimoji="0" lang="nb-NO" sz="2800">
                <a:latin typeface="Comic Sans MS" panose="030F0702030302020204" pitchFamily="66" charset="0"/>
              </a:defRPr>
            </a:lvl2pPr>
            <a:lvl3pPr eaLnBrk="1" latinLnBrk="0" hangingPunct="1">
              <a:defRPr kumimoji="0" lang="nb-NO" sz="2400">
                <a:latin typeface="Comic Sans MS" panose="030F0702030302020204" pitchFamily="66" charset="0"/>
              </a:defRPr>
            </a:lvl3pPr>
            <a:lvl4pPr eaLnBrk="1" latinLnBrk="0" hangingPunct="1">
              <a:defRPr kumimoji="0" lang="nb-NO" sz="2400">
                <a:latin typeface="Comic Sans MS" panose="030F0702030302020204" pitchFamily="66" charset="0"/>
              </a:defRPr>
            </a:lvl4pPr>
            <a:lvl5pPr eaLnBrk="1" latinLnBrk="0" hangingPunct="1">
              <a:defRPr kumimoji="0" lang="nb-NO" sz="2400">
                <a:latin typeface="Comic Sans MS" panose="030F0702030302020204" pitchFamily="66" charset="0"/>
              </a:defRPr>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dirty="0"/>
          </a:p>
        </p:txBody>
      </p:sp>
      <p:sp>
        <p:nvSpPr>
          <p:cNvPr id="5" name="Footer Placeholder 4"/>
          <p:cNvSpPr>
            <a:spLocks noGrp="1"/>
          </p:cNvSpPr>
          <p:nvPr>
            <p:ph type="ftr" sz="quarter" idx="11"/>
          </p:nvPr>
        </p:nvSpPr>
        <p:spPr/>
        <p:txBody>
          <a:bodyPr/>
          <a:lstStyle/>
          <a:p>
            <a:r>
              <a:rPr lang="nb-NO" dirty="0"/>
              <a:t>Stolp kommunekompetanse</a:t>
            </a:r>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pPr/>
              <a:t>‹#›</a:t>
            </a:fld>
            <a:endParaRPr kumimoji="0" lang="nb-NO"/>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nb-NO"/>
              <a:t>Klikk for å redigere tittelstil</a:t>
            </a:r>
            <a:endParaRPr/>
          </a:p>
        </p:txBody>
      </p:sp>
      <p:sp>
        <p:nvSpPr>
          <p:cNvPr id="3" name="Content Placeholder 2"/>
          <p:cNvSpPr>
            <a:spLocks noGrp="1"/>
          </p:cNvSpPr>
          <p:nvPr>
            <p:ph sz="half" idx="1"/>
          </p:nvPr>
        </p:nvSpPr>
        <p:spPr>
          <a:xfrm>
            <a:off x="685800" y="1600200"/>
            <a:ext cx="4038600" cy="4525963"/>
          </a:xfrm>
        </p:spPr>
        <p:txBody>
          <a:bodyPr/>
          <a:lstStyle>
            <a:lvl1pPr eaLnBrk="1" latinLnBrk="0" hangingPunct="1">
              <a:defRPr kumimoji="0" lang="nb-NO" sz="2800"/>
            </a:lvl1pPr>
            <a:lvl2pPr eaLnBrk="1" latinLnBrk="0" hangingPunct="1">
              <a:defRPr kumimoji="0" lang="nb-NO" sz="2400"/>
            </a:lvl2pPr>
            <a:lvl3pPr eaLnBrk="1" latinLnBrk="0" hangingPunct="1">
              <a:defRPr kumimoji="0" lang="nb-NO" sz="2000"/>
            </a:lvl3pPr>
            <a:lvl4pPr eaLnBrk="1" latinLnBrk="0" hangingPunct="1">
              <a:defRPr kumimoji="0" lang="nb-NO" sz="1800"/>
            </a:lvl4pPr>
            <a:lvl5pPr eaLnBrk="1" latinLnBrk="0" hangingPunct="1">
              <a:defRPr kumimoji="0" lang="nb-NO" sz="1800"/>
            </a:lvl5pPr>
            <a:lvl6pPr eaLnBrk="1" latinLnBrk="0" hangingPunct="1">
              <a:defRPr kumimoji="0" lang="nb-NO" sz="1800"/>
            </a:lvl6pPr>
            <a:lvl7pPr eaLnBrk="1" latinLnBrk="0" hangingPunct="1">
              <a:defRPr kumimoji="0" lang="nb-NO" sz="1800"/>
            </a:lvl7pPr>
            <a:lvl8pPr eaLnBrk="1" latinLnBrk="0" hangingPunct="1">
              <a:defRPr kumimoji="0" lang="nb-NO" sz="1800"/>
            </a:lvl8pPr>
            <a:lvl9pPr eaLnBrk="1" latinLnBrk="0" hangingPunct="1">
              <a:defRPr kumimoji="0" lang="nb-NO" sz="1800"/>
            </a:lvl9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a:p>
        </p:txBody>
      </p:sp>
      <p:sp>
        <p:nvSpPr>
          <p:cNvPr id="4" name="Content Placeholder 3"/>
          <p:cNvSpPr>
            <a:spLocks noGrp="1"/>
          </p:cNvSpPr>
          <p:nvPr>
            <p:ph sz="half" idx="2"/>
          </p:nvPr>
        </p:nvSpPr>
        <p:spPr>
          <a:xfrm>
            <a:off x="4876800" y="1600200"/>
            <a:ext cx="4038600" cy="4525963"/>
          </a:xfrm>
        </p:spPr>
        <p:txBody>
          <a:bodyPr/>
          <a:lstStyle>
            <a:lvl1pPr eaLnBrk="1" latinLnBrk="0" hangingPunct="1">
              <a:defRPr kumimoji="0" lang="nb-NO" sz="2800"/>
            </a:lvl1pPr>
            <a:lvl2pPr eaLnBrk="1" latinLnBrk="0" hangingPunct="1">
              <a:defRPr kumimoji="0" lang="nb-NO" sz="2400"/>
            </a:lvl2pPr>
            <a:lvl3pPr eaLnBrk="1" latinLnBrk="0" hangingPunct="1">
              <a:defRPr kumimoji="0" lang="nb-NO" sz="2000"/>
            </a:lvl3pPr>
            <a:lvl4pPr eaLnBrk="1" latinLnBrk="0" hangingPunct="1">
              <a:defRPr kumimoji="0" lang="nb-NO" sz="1800"/>
            </a:lvl4pPr>
            <a:lvl5pPr eaLnBrk="1" latinLnBrk="0" hangingPunct="1">
              <a:defRPr kumimoji="0" lang="nb-NO" sz="1800"/>
            </a:lvl5pPr>
            <a:lvl6pPr eaLnBrk="1" latinLnBrk="0" hangingPunct="1">
              <a:defRPr kumimoji="0" lang="nb-NO" sz="1800"/>
            </a:lvl6pPr>
            <a:lvl7pPr eaLnBrk="1" latinLnBrk="0" hangingPunct="1">
              <a:defRPr kumimoji="0" lang="nb-NO" sz="1800"/>
            </a:lvl7pPr>
            <a:lvl8pPr eaLnBrk="1" latinLnBrk="0" hangingPunct="1">
              <a:defRPr kumimoji="0" lang="nb-NO" sz="1800"/>
            </a:lvl8pPr>
            <a:lvl9pPr eaLnBrk="1" latinLnBrk="0" hangingPunct="1">
              <a:defRPr kumimoji="0" lang="nb-NO" sz="1800"/>
            </a:lvl9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a:p>
        </p:txBody>
      </p:sp>
      <p:sp>
        <p:nvSpPr>
          <p:cNvPr id="6" name="Footer Placeholder 5"/>
          <p:cNvSpPr>
            <a:spLocks noGrp="1"/>
          </p:cNvSpPr>
          <p:nvPr>
            <p:ph type="ftr" sz="quarter" idx="11"/>
          </p:nvPr>
        </p:nvSpPr>
        <p:spPr/>
        <p:txBody>
          <a:bodyPr/>
          <a:lstStyle/>
          <a:p>
            <a:r>
              <a:rPr lang="nb-NO" dirty="0"/>
              <a:t>Stolp Kommunekompetanse</a:t>
            </a:r>
          </a:p>
        </p:txBody>
      </p:sp>
      <p:sp>
        <p:nvSpPr>
          <p:cNvPr id="7" name="Slide Number Placeholder 6"/>
          <p:cNvSpPr>
            <a:spLocks noGrp="1"/>
          </p:cNvSpPr>
          <p:nvPr>
            <p:ph type="sldNum" sz="quarter" idx="12"/>
          </p:nvPr>
        </p:nvSpPr>
        <p:spPr/>
        <p:txBody>
          <a:bodyPr/>
          <a:lstStyle/>
          <a:p>
            <a:fld id="{33D6E5A2-EC83-451F-A719-9AC1370DD5CF}" type="slidenum">
              <a:pPr/>
              <a:t>‹#›</a:t>
            </a:fld>
            <a:endParaRPr kumimoji="0" lang="nb-NO"/>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eaLnBrk="1" latinLnBrk="0" hangingPunct="1">
              <a:defRPr kumimoji="0" lang="nb-NO"/>
            </a:lvl1pPr>
          </a:lstStyle>
          <a:p>
            <a:pPr eaLnBrk="1" latinLnBrk="0" hangingPunct="1"/>
            <a:r>
              <a:rPr lang="nb-NO"/>
              <a:t>Klikk for å redigere tittelstil</a:t>
            </a:r>
            <a:endParaRPr/>
          </a:p>
        </p:txBody>
      </p:sp>
      <p:sp>
        <p:nvSpPr>
          <p:cNvPr id="3" name="Text Placeholder 2"/>
          <p:cNvSpPr>
            <a:spLocks noGrp="1"/>
          </p:cNvSpPr>
          <p:nvPr>
            <p:ph type="body" idx="1"/>
          </p:nvPr>
        </p:nvSpPr>
        <p:spPr>
          <a:xfrm>
            <a:off x="685800" y="1535113"/>
            <a:ext cx="4040188" cy="639762"/>
          </a:xfrm>
        </p:spPr>
        <p:txBody>
          <a:bodyPr anchor="b"/>
          <a:lstStyle>
            <a:lvl1pPr marL="0" indent="0" eaLnBrk="1" latinLnBrk="0" hangingPunct="1">
              <a:buNone/>
              <a:defRPr kumimoji="0" lang="nb-NO" sz="2400" b="1"/>
            </a:lvl1pPr>
            <a:lvl2pPr marL="457200" indent="0" eaLnBrk="1" latinLnBrk="0" hangingPunct="1">
              <a:buNone/>
              <a:defRPr kumimoji="0" lang="nb-NO" sz="2000" b="1"/>
            </a:lvl2pPr>
            <a:lvl3pPr marL="914400" indent="0" eaLnBrk="1" latinLnBrk="0" hangingPunct="1">
              <a:buNone/>
              <a:defRPr kumimoji="0" lang="nb-NO" sz="1800" b="1"/>
            </a:lvl3pPr>
            <a:lvl4pPr marL="1371600" indent="0" eaLnBrk="1" latinLnBrk="0" hangingPunct="1">
              <a:buNone/>
              <a:defRPr kumimoji="0" lang="nb-NO" sz="1600" b="1"/>
            </a:lvl4pPr>
            <a:lvl5pPr marL="1828800" indent="0" eaLnBrk="1" latinLnBrk="0" hangingPunct="1">
              <a:buNone/>
              <a:defRPr kumimoji="0" lang="nb-NO" sz="1600" b="1"/>
            </a:lvl5pPr>
            <a:lvl6pPr marL="2286000" indent="0" eaLnBrk="1" latinLnBrk="0" hangingPunct="1">
              <a:buNone/>
              <a:defRPr kumimoji="0" lang="nb-NO" sz="1600" b="1"/>
            </a:lvl6pPr>
            <a:lvl7pPr marL="2743200" indent="0" eaLnBrk="1" latinLnBrk="0" hangingPunct="1">
              <a:buNone/>
              <a:defRPr kumimoji="0" lang="nb-NO" sz="1600" b="1"/>
            </a:lvl7pPr>
            <a:lvl8pPr marL="3200400" indent="0" eaLnBrk="1" latinLnBrk="0" hangingPunct="1">
              <a:buNone/>
              <a:defRPr kumimoji="0" lang="nb-NO" sz="1600" b="1"/>
            </a:lvl8pPr>
            <a:lvl9pPr marL="3657600" indent="0" eaLnBrk="1" latinLnBrk="0" hangingPunct="1">
              <a:buNone/>
              <a:defRPr kumimoji="0" lang="nb-NO" sz="1600" b="1"/>
            </a:lvl9pPr>
          </a:lstStyle>
          <a:p>
            <a:pPr lvl="0" eaLnBrk="1" latinLnBrk="0" hangingPunct="1"/>
            <a:r>
              <a:rPr lang="nb-NO"/>
              <a:t>Klikk for å redigere tekststiler i malen</a:t>
            </a:r>
          </a:p>
        </p:txBody>
      </p:sp>
      <p:sp>
        <p:nvSpPr>
          <p:cNvPr id="4" name="Content Placeholder 3"/>
          <p:cNvSpPr>
            <a:spLocks noGrp="1"/>
          </p:cNvSpPr>
          <p:nvPr>
            <p:ph sz="half" idx="2"/>
          </p:nvPr>
        </p:nvSpPr>
        <p:spPr>
          <a:xfrm>
            <a:off x="685800" y="2174875"/>
            <a:ext cx="4040188" cy="3951288"/>
          </a:xfrm>
        </p:spPr>
        <p:txBody>
          <a:bodyPr/>
          <a:lstStyle>
            <a:lvl1pPr eaLnBrk="1" latinLnBrk="0" hangingPunct="1">
              <a:defRPr kumimoji="0" lang="nb-NO" sz="2400"/>
            </a:lvl1pPr>
            <a:lvl2pPr eaLnBrk="1" latinLnBrk="0" hangingPunct="1">
              <a:defRPr kumimoji="0" lang="nb-NO" sz="2000"/>
            </a:lvl2pPr>
            <a:lvl3pPr eaLnBrk="1" latinLnBrk="0" hangingPunct="1">
              <a:defRPr kumimoji="0" lang="nb-NO" sz="1800"/>
            </a:lvl3pPr>
            <a:lvl4pPr eaLnBrk="1" latinLnBrk="0" hangingPunct="1">
              <a:defRPr kumimoji="0" lang="nb-NO" sz="1600"/>
            </a:lvl4pPr>
            <a:lvl5pPr eaLnBrk="1" latinLnBrk="0" hangingPunct="1">
              <a:defRPr kumimoji="0" lang="nb-NO" sz="1600"/>
            </a:lvl5pPr>
            <a:lvl6pPr eaLnBrk="1" latinLnBrk="0" hangingPunct="1">
              <a:defRPr kumimoji="0" lang="nb-NO" sz="1600"/>
            </a:lvl6pPr>
            <a:lvl7pPr eaLnBrk="1" latinLnBrk="0" hangingPunct="1">
              <a:defRPr kumimoji="0" lang="nb-NO" sz="1600"/>
            </a:lvl7pPr>
            <a:lvl8pPr eaLnBrk="1" latinLnBrk="0" hangingPunct="1">
              <a:defRPr kumimoji="0" lang="nb-NO" sz="1600"/>
            </a:lvl8pPr>
            <a:lvl9pPr eaLnBrk="1" latinLnBrk="0" hangingPunct="1">
              <a:defRPr kumimoji="0" lang="nb-NO" sz="1600"/>
            </a:lvl9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a:p>
        </p:txBody>
      </p:sp>
      <p:sp>
        <p:nvSpPr>
          <p:cNvPr id="5" name="Text Placeholder 4"/>
          <p:cNvSpPr>
            <a:spLocks noGrp="1"/>
          </p:cNvSpPr>
          <p:nvPr>
            <p:ph type="body" sz="quarter" idx="3"/>
          </p:nvPr>
        </p:nvSpPr>
        <p:spPr>
          <a:xfrm>
            <a:off x="4873625" y="1535113"/>
            <a:ext cx="4041775" cy="639762"/>
          </a:xfrm>
        </p:spPr>
        <p:txBody>
          <a:bodyPr anchor="b"/>
          <a:lstStyle>
            <a:lvl1pPr marL="0" indent="0" eaLnBrk="1" latinLnBrk="0" hangingPunct="1">
              <a:buNone/>
              <a:defRPr kumimoji="0" lang="nb-NO" sz="2400" b="1"/>
            </a:lvl1pPr>
            <a:lvl2pPr marL="457200" indent="0" eaLnBrk="1" latinLnBrk="0" hangingPunct="1">
              <a:buNone/>
              <a:defRPr kumimoji="0" lang="nb-NO" sz="2000" b="1"/>
            </a:lvl2pPr>
            <a:lvl3pPr marL="914400" indent="0" eaLnBrk="1" latinLnBrk="0" hangingPunct="1">
              <a:buNone/>
              <a:defRPr kumimoji="0" lang="nb-NO" sz="1800" b="1"/>
            </a:lvl3pPr>
            <a:lvl4pPr marL="1371600" indent="0" eaLnBrk="1" latinLnBrk="0" hangingPunct="1">
              <a:buNone/>
              <a:defRPr kumimoji="0" lang="nb-NO" sz="1600" b="1"/>
            </a:lvl4pPr>
            <a:lvl5pPr marL="1828800" indent="0" eaLnBrk="1" latinLnBrk="0" hangingPunct="1">
              <a:buNone/>
              <a:defRPr kumimoji="0" lang="nb-NO" sz="1600" b="1"/>
            </a:lvl5pPr>
            <a:lvl6pPr marL="2286000" indent="0" eaLnBrk="1" latinLnBrk="0" hangingPunct="1">
              <a:buNone/>
              <a:defRPr kumimoji="0" lang="nb-NO" sz="1600" b="1"/>
            </a:lvl6pPr>
            <a:lvl7pPr marL="2743200" indent="0" eaLnBrk="1" latinLnBrk="0" hangingPunct="1">
              <a:buNone/>
              <a:defRPr kumimoji="0" lang="nb-NO" sz="1600" b="1"/>
            </a:lvl7pPr>
            <a:lvl8pPr marL="3200400" indent="0" eaLnBrk="1" latinLnBrk="0" hangingPunct="1">
              <a:buNone/>
              <a:defRPr kumimoji="0" lang="nb-NO" sz="1600" b="1"/>
            </a:lvl8pPr>
            <a:lvl9pPr marL="3657600" indent="0" eaLnBrk="1" latinLnBrk="0" hangingPunct="1">
              <a:buNone/>
              <a:defRPr kumimoji="0" lang="nb-NO" sz="1600" b="1"/>
            </a:lvl9pPr>
          </a:lstStyle>
          <a:p>
            <a:pPr lvl="0" eaLnBrk="1" latinLnBrk="0" hangingPunct="1"/>
            <a:r>
              <a:rPr lang="nb-NO"/>
              <a:t>Klikk for å redigere tekststiler i malen</a:t>
            </a:r>
          </a:p>
        </p:txBody>
      </p:sp>
      <p:sp>
        <p:nvSpPr>
          <p:cNvPr id="6" name="Content Placeholder 5"/>
          <p:cNvSpPr>
            <a:spLocks noGrp="1"/>
          </p:cNvSpPr>
          <p:nvPr>
            <p:ph sz="quarter" idx="4"/>
          </p:nvPr>
        </p:nvSpPr>
        <p:spPr>
          <a:xfrm>
            <a:off x="4873625" y="2174875"/>
            <a:ext cx="4041775" cy="3951288"/>
          </a:xfrm>
        </p:spPr>
        <p:txBody>
          <a:bodyPr/>
          <a:lstStyle>
            <a:lvl1pPr eaLnBrk="1" latinLnBrk="0" hangingPunct="1">
              <a:defRPr kumimoji="0" lang="nb-NO" sz="2400"/>
            </a:lvl1pPr>
            <a:lvl2pPr eaLnBrk="1" latinLnBrk="0" hangingPunct="1">
              <a:defRPr kumimoji="0" lang="nb-NO" sz="2000"/>
            </a:lvl2pPr>
            <a:lvl3pPr eaLnBrk="1" latinLnBrk="0" hangingPunct="1">
              <a:defRPr kumimoji="0" lang="nb-NO" sz="1800"/>
            </a:lvl3pPr>
            <a:lvl4pPr eaLnBrk="1" latinLnBrk="0" hangingPunct="1">
              <a:defRPr kumimoji="0" lang="nb-NO" sz="1600"/>
            </a:lvl4pPr>
            <a:lvl5pPr eaLnBrk="1" latinLnBrk="0" hangingPunct="1">
              <a:defRPr kumimoji="0" lang="nb-NO" sz="1600"/>
            </a:lvl5pPr>
            <a:lvl6pPr eaLnBrk="1" latinLnBrk="0" hangingPunct="1">
              <a:defRPr kumimoji="0" lang="nb-NO" sz="1600"/>
            </a:lvl6pPr>
            <a:lvl7pPr eaLnBrk="1" latinLnBrk="0" hangingPunct="1">
              <a:defRPr kumimoji="0" lang="nb-NO" sz="1600"/>
            </a:lvl7pPr>
            <a:lvl8pPr eaLnBrk="1" latinLnBrk="0" hangingPunct="1">
              <a:defRPr kumimoji="0" lang="nb-NO" sz="1600"/>
            </a:lvl8pPr>
            <a:lvl9pPr eaLnBrk="1" latinLnBrk="0" hangingPunct="1">
              <a:defRPr kumimoji="0" lang="nb-NO" sz="1600"/>
            </a:lvl9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a:p>
        </p:txBody>
      </p:sp>
      <p:sp>
        <p:nvSpPr>
          <p:cNvPr id="8" name="Footer Placeholder 7"/>
          <p:cNvSpPr>
            <a:spLocks noGrp="1"/>
          </p:cNvSpPr>
          <p:nvPr>
            <p:ph type="ftr" sz="quarter" idx="11"/>
          </p:nvPr>
        </p:nvSpPr>
        <p:spPr/>
        <p:txBody>
          <a:bodyPr/>
          <a:lstStyle/>
          <a:p>
            <a:r>
              <a:rPr lang="nb-NO" dirty="0"/>
              <a:t>Stolp Kommunekompetanse</a:t>
            </a:r>
          </a:p>
        </p:txBody>
      </p:sp>
      <p:sp>
        <p:nvSpPr>
          <p:cNvPr id="9" name="Slide Number Placeholder 8"/>
          <p:cNvSpPr>
            <a:spLocks noGrp="1"/>
          </p:cNvSpPr>
          <p:nvPr>
            <p:ph type="sldNum" sz="quarter" idx="12"/>
          </p:nvPr>
        </p:nvSpPr>
        <p:spPr/>
        <p:txBody>
          <a:bodyPr/>
          <a:lstStyle/>
          <a:p>
            <a:fld id="{33D6E5A2-EC83-451F-A719-9AC1370DD5CF}" type="slidenum">
              <a:pPr/>
              <a:t>‹#›</a:t>
            </a:fld>
            <a:endParaRPr kumimoji="0" lang="nb-NO"/>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eaLnBrk="1" latinLnBrk="0" hangingPunct="1">
              <a:defRPr kumimoji="0" lang="nb-NO" sz="2000" b="1"/>
            </a:lvl1pPr>
          </a:lstStyle>
          <a:p>
            <a:pPr eaLnBrk="1" latinLnBrk="0" hangingPunct="1"/>
            <a:r>
              <a:rPr lang="nb-NO"/>
              <a:t>Klikk for å redigere tittelstil</a:t>
            </a:r>
            <a:endParaRPr/>
          </a:p>
        </p:txBody>
      </p:sp>
      <p:sp>
        <p:nvSpPr>
          <p:cNvPr id="3" name="Content Placeholder 2"/>
          <p:cNvSpPr>
            <a:spLocks noGrp="1"/>
          </p:cNvSpPr>
          <p:nvPr>
            <p:ph idx="1"/>
          </p:nvPr>
        </p:nvSpPr>
        <p:spPr>
          <a:xfrm>
            <a:off x="3803650" y="273050"/>
            <a:ext cx="5111750" cy="5853113"/>
          </a:xfrm>
        </p:spPr>
        <p:txBody>
          <a:bodyPr/>
          <a:lstStyle>
            <a:lvl1pPr eaLnBrk="1" latinLnBrk="0" hangingPunct="1">
              <a:defRPr kumimoji="0" lang="nb-NO" sz="3200"/>
            </a:lvl1pPr>
            <a:lvl2pPr eaLnBrk="1" latinLnBrk="0" hangingPunct="1">
              <a:defRPr kumimoji="0" lang="nb-NO" sz="2800"/>
            </a:lvl2pPr>
            <a:lvl3pPr eaLnBrk="1" latinLnBrk="0" hangingPunct="1">
              <a:defRPr kumimoji="0" lang="nb-NO" sz="2400"/>
            </a:lvl3pPr>
            <a:lvl4pPr eaLnBrk="1" latinLnBrk="0" hangingPunct="1">
              <a:defRPr kumimoji="0" lang="nb-NO" sz="2000"/>
            </a:lvl4pPr>
            <a:lvl5pPr eaLnBrk="1" latinLnBrk="0" hangingPunct="1">
              <a:defRPr kumimoji="0" lang="nb-NO" sz="2000"/>
            </a:lvl5pPr>
            <a:lvl6pPr eaLnBrk="1" latinLnBrk="0" hangingPunct="1">
              <a:defRPr kumimoji="0" lang="nb-NO" sz="2000"/>
            </a:lvl6pPr>
            <a:lvl7pPr eaLnBrk="1" latinLnBrk="0" hangingPunct="1">
              <a:defRPr kumimoji="0" lang="nb-NO" sz="2000"/>
            </a:lvl7pPr>
            <a:lvl8pPr eaLnBrk="1" latinLnBrk="0" hangingPunct="1">
              <a:defRPr kumimoji="0" lang="nb-NO" sz="2000"/>
            </a:lvl8pPr>
            <a:lvl9pPr eaLnBrk="1" latinLnBrk="0" hangingPunct="1">
              <a:defRPr kumimoji="0" lang="nb-NO" sz="2000"/>
            </a:lvl9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a:p>
        </p:txBody>
      </p:sp>
      <p:sp>
        <p:nvSpPr>
          <p:cNvPr id="4" name="Text Placeholder 3"/>
          <p:cNvSpPr>
            <a:spLocks noGrp="1"/>
          </p:cNvSpPr>
          <p:nvPr>
            <p:ph type="body" sz="half" idx="2"/>
          </p:nvPr>
        </p:nvSpPr>
        <p:spPr>
          <a:xfrm>
            <a:off x="685800" y="1435100"/>
            <a:ext cx="3008313" cy="4691063"/>
          </a:xfrm>
        </p:spPr>
        <p:txBody>
          <a:bodyPr/>
          <a:lstStyle>
            <a:lvl1pPr marL="0" indent="0" eaLnBrk="1" latinLnBrk="0" hangingPunct="1">
              <a:buNone/>
              <a:defRPr kumimoji="0" lang="nb-NO" sz="1400"/>
            </a:lvl1pPr>
            <a:lvl2pPr marL="457200" indent="0" eaLnBrk="1" latinLnBrk="0" hangingPunct="1">
              <a:buNone/>
              <a:defRPr kumimoji="0" lang="nb-NO" sz="1200"/>
            </a:lvl2pPr>
            <a:lvl3pPr marL="914400" indent="0" eaLnBrk="1" latinLnBrk="0" hangingPunct="1">
              <a:buNone/>
              <a:defRPr kumimoji="0" lang="nb-NO" sz="1000"/>
            </a:lvl3pPr>
            <a:lvl4pPr marL="1371600" indent="0" eaLnBrk="1" latinLnBrk="0" hangingPunct="1">
              <a:buNone/>
              <a:defRPr kumimoji="0" lang="nb-NO" sz="900"/>
            </a:lvl4pPr>
            <a:lvl5pPr marL="1828800" indent="0" eaLnBrk="1" latinLnBrk="0" hangingPunct="1">
              <a:buNone/>
              <a:defRPr kumimoji="0" lang="nb-NO" sz="900"/>
            </a:lvl5pPr>
            <a:lvl6pPr marL="2286000" indent="0" eaLnBrk="1" latinLnBrk="0" hangingPunct="1">
              <a:buNone/>
              <a:defRPr kumimoji="0" lang="nb-NO" sz="900"/>
            </a:lvl6pPr>
            <a:lvl7pPr marL="2743200" indent="0" eaLnBrk="1" latinLnBrk="0" hangingPunct="1">
              <a:buNone/>
              <a:defRPr kumimoji="0" lang="nb-NO" sz="900"/>
            </a:lvl7pPr>
            <a:lvl8pPr marL="3200400" indent="0" eaLnBrk="1" latinLnBrk="0" hangingPunct="1">
              <a:buNone/>
              <a:defRPr kumimoji="0" lang="nb-NO" sz="900"/>
            </a:lvl8pPr>
            <a:lvl9pPr marL="3657600" indent="0" eaLnBrk="1" latinLnBrk="0" hangingPunct="1">
              <a:buNone/>
              <a:defRPr kumimoji="0" lang="nb-NO" sz="900"/>
            </a:lvl9pPr>
          </a:lstStyle>
          <a:p>
            <a:pPr lvl="0" eaLnBrk="1" latinLnBrk="0" hangingPunct="1"/>
            <a:r>
              <a:rPr lang="nb-NO"/>
              <a:t>Klikk for å redigere tekststiler i malen</a:t>
            </a:r>
          </a:p>
        </p:txBody>
      </p:sp>
      <p:sp>
        <p:nvSpPr>
          <p:cNvPr id="6" name="Footer Placeholder 5"/>
          <p:cNvSpPr>
            <a:spLocks noGrp="1"/>
          </p:cNvSpPr>
          <p:nvPr>
            <p:ph type="ftr" sz="quarter" idx="11"/>
          </p:nvPr>
        </p:nvSpPr>
        <p:spPr/>
        <p:txBody>
          <a:bodyPr/>
          <a:lstStyle/>
          <a:p>
            <a:r>
              <a:rPr lang="nb-NO" dirty="0"/>
              <a:t>Stolp Kommunekompetanse</a:t>
            </a:r>
          </a:p>
        </p:txBody>
      </p:sp>
      <p:sp>
        <p:nvSpPr>
          <p:cNvPr id="7" name="Slide Number Placeholder 6"/>
          <p:cNvSpPr>
            <a:spLocks noGrp="1"/>
          </p:cNvSpPr>
          <p:nvPr>
            <p:ph type="sldNum" sz="quarter" idx="12"/>
          </p:nvPr>
        </p:nvSpPr>
        <p:spPr/>
        <p:txBody>
          <a:bodyPr/>
          <a:lstStyle/>
          <a:p>
            <a:fld id="{33D6E5A2-EC83-451F-A719-9AC1370DD5CF}" type="slidenum">
              <a:pPr/>
              <a:t>‹#›</a:t>
            </a:fld>
            <a:endParaRPr kumimoji="0" lang="nb-NO"/>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eaLnBrk="1" latinLnBrk="0" hangingPunct="1">
              <a:defRPr kumimoji="0" lang="nb-NO" sz="2000" b="1"/>
            </a:lvl1pPr>
          </a:lstStyle>
          <a:p>
            <a:pPr eaLnBrk="1" latinLnBrk="0" hangingPunct="1"/>
            <a:r>
              <a:rPr lang="nb-NO"/>
              <a:t>Klikk for å redigere tittelstil</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nb-NO" sz="3200"/>
            </a:lvl1pPr>
            <a:lvl2pPr marL="457200" indent="0" eaLnBrk="1" latinLnBrk="0" hangingPunct="1">
              <a:buNone/>
              <a:defRPr kumimoji="0" lang="nb-NO" sz="2800"/>
            </a:lvl2pPr>
            <a:lvl3pPr marL="914400" indent="0" eaLnBrk="1" latinLnBrk="0" hangingPunct="1">
              <a:buNone/>
              <a:defRPr kumimoji="0" lang="nb-NO" sz="2400"/>
            </a:lvl3pPr>
            <a:lvl4pPr marL="1371600" indent="0" eaLnBrk="1" latinLnBrk="0" hangingPunct="1">
              <a:buNone/>
              <a:defRPr kumimoji="0" lang="nb-NO" sz="2000"/>
            </a:lvl4pPr>
            <a:lvl5pPr marL="1828800" indent="0" eaLnBrk="1" latinLnBrk="0" hangingPunct="1">
              <a:buNone/>
              <a:defRPr kumimoji="0" lang="nb-NO" sz="2000"/>
            </a:lvl5pPr>
            <a:lvl6pPr marL="2286000" indent="0" eaLnBrk="1" latinLnBrk="0" hangingPunct="1">
              <a:buNone/>
              <a:defRPr kumimoji="0" lang="nb-NO" sz="2000"/>
            </a:lvl6pPr>
            <a:lvl7pPr marL="2743200" indent="0" eaLnBrk="1" latinLnBrk="0" hangingPunct="1">
              <a:buNone/>
              <a:defRPr kumimoji="0" lang="nb-NO" sz="2000"/>
            </a:lvl7pPr>
            <a:lvl8pPr marL="3200400" indent="0" eaLnBrk="1" latinLnBrk="0" hangingPunct="1">
              <a:buNone/>
              <a:defRPr kumimoji="0" lang="nb-NO" sz="2000"/>
            </a:lvl8pPr>
            <a:lvl9pPr marL="3657600" indent="0" eaLnBrk="1" latinLnBrk="0" hangingPunct="1">
              <a:buNone/>
              <a:defRPr kumimoji="0" lang="nb-NO" sz="2000"/>
            </a:lvl9pPr>
          </a:lstStyle>
          <a:p>
            <a:pPr eaLnBrk="1" latinLnBrk="0" hangingPunct="1"/>
            <a:r>
              <a:rPr lang="nb-NO"/>
              <a:t>Klikk ikonet for å legge til et bilde</a:t>
            </a:r>
            <a:endParaRPr/>
          </a:p>
        </p:txBody>
      </p:sp>
      <p:sp>
        <p:nvSpPr>
          <p:cNvPr id="4" name="Text Placeholder 3"/>
          <p:cNvSpPr>
            <a:spLocks noGrp="1"/>
          </p:cNvSpPr>
          <p:nvPr>
            <p:ph type="body" sz="half" idx="2"/>
          </p:nvPr>
        </p:nvSpPr>
        <p:spPr>
          <a:xfrm>
            <a:off x="1792288" y="5367338"/>
            <a:ext cx="5486400" cy="804862"/>
          </a:xfrm>
        </p:spPr>
        <p:txBody>
          <a:bodyPr/>
          <a:lstStyle>
            <a:lvl1pPr marL="0" indent="0" eaLnBrk="1" latinLnBrk="0" hangingPunct="1">
              <a:buNone/>
              <a:defRPr kumimoji="0" lang="nb-NO" sz="1400"/>
            </a:lvl1pPr>
            <a:lvl2pPr marL="457200" indent="0" eaLnBrk="1" latinLnBrk="0" hangingPunct="1">
              <a:buNone/>
              <a:defRPr kumimoji="0" lang="nb-NO" sz="1200"/>
            </a:lvl2pPr>
            <a:lvl3pPr marL="914400" indent="0" eaLnBrk="1" latinLnBrk="0" hangingPunct="1">
              <a:buNone/>
              <a:defRPr kumimoji="0" lang="nb-NO" sz="1000"/>
            </a:lvl3pPr>
            <a:lvl4pPr marL="1371600" indent="0" eaLnBrk="1" latinLnBrk="0" hangingPunct="1">
              <a:buNone/>
              <a:defRPr kumimoji="0" lang="nb-NO" sz="900"/>
            </a:lvl4pPr>
            <a:lvl5pPr marL="1828800" indent="0" eaLnBrk="1" latinLnBrk="0" hangingPunct="1">
              <a:buNone/>
              <a:defRPr kumimoji="0" lang="nb-NO" sz="900"/>
            </a:lvl5pPr>
            <a:lvl6pPr marL="2286000" indent="0" eaLnBrk="1" latinLnBrk="0" hangingPunct="1">
              <a:buNone/>
              <a:defRPr kumimoji="0" lang="nb-NO" sz="900"/>
            </a:lvl6pPr>
            <a:lvl7pPr marL="2743200" indent="0" eaLnBrk="1" latinLnBrk="0" hangingPunct="1">
              <a:buNone/>
              <a:defRPr kumimoji="0" lang="nb-NO" sz="900"/>
            </a:lvl7pPr>
            <a:lvl8pPr marL="3200400" indent="0" eaLnBrk="1" latinLnBrk="0" hangingPunct="1">
              <a:buNone/>
              <a:defRPr kumimoji="0" lang="nb-NO" sz="900"/>
            </a:lvl8pPr>
            <a:lvl9pPr marL="3657600" indent="0" eaLnBrk="1" latinLnBrk="0" hangingPunct="1">
              <a:buNone/>
              <a:defRPr kumimoji="0" lang="nb-NO" sz="900"/>
            </a:lvl9pPr>
          </a:lstStyle>
          <a:p>
            <a:pPr lvl="0" eaLnBrk="1" latinLnBrk="0" hangingPunct="1"/>
            <a:r>
              <a:rPr lang="nb-NO"/>
              <a:t>Klikk for å redigere tekststiler i malen</a:t>
            </a:r>
          </a:p>
        </p:txBody>
      </p:sp>
      <p:sp>
        <p:nvSpPr>
          <p:cNvPr id="6" name="Footer Placeholder 5"/>
          <p:cNvSpPr>
            <a:spLocks noGrp="1"/>
          </p:cNvSpPr>
          <p:nvPr>
            <p:ph type="ftr" sz="quarter" idx="11"/>
          </p:nvPr>
        </p:nvSpPr>
        <p:spPr/>
        <p:txBody>
          <a:bodyPr/>
          <a:lstStyle/>
          <a:p>
            <a:r>
              <a:rPr lang="nb-NO" dirty="0"/>
              <a:t>Stolp Kommunekompetanse</a:t>
            </a:r>
          </a:p>
        </p:txBody>
      </p:sp>
      <p:sp>
        <p:nvSpPr>
          <p:cNvPr id="7" name="Slide Number Placeholder 6"/>
          <p:cNvSpPr>
            <a:spLocks noGrp="1"/>
          </p:cNvSpPr>
          <p:nvPr>
            <p:ph type="sldNum" sz="quarter" idx="12"/>
          </p:nvPr>
        </p:nvSpPr>
        <p:spPr/>
        <p:txBody>
          <a:bodyPr/>
          <a:lstStyle/>
          <a:p>
            <a:fld id="{33D6E5A2-EC83-451F-A719-9AC1370DD5CF}" type="slidenum">
              <a:pPr/>
              <a:t>‹#›</a:t>
            </a:fld>
            <a:endParaRPr kumimoji="0" lang="nb-NO"/>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nb-NO"/>
              <a:t>Klikk for å redigere tittelstil</a:t>
            </a:r>
            <a:endParaRPr/>
          </a:p>
        </p:txBody>
      </p:sp>
      <p:sp>
        <p:nvSpPr>
          <p:cNvPr id="4" name="Footer Placeholder 3"/>
          <p:cNvSpPr>
            <a:spLocks noGrp="1"/>
          </p:cNvSpPr>
          <p:nvPr>
            <p:ph type="ftr" sz="quarter" idx="11"/>
          </p:nvPr>
        </p:nvSpPr>
        <p:spPr/>
        <p:txBody>
          <a:bodyPr/>
          <a:lstStyle/>
          <a:p>
            <a:r>
              <a:rPr lang="nb-NO" dirty="0"/>
              <a:t>Stolp kommunekompetanse</a:t>
            </a:r>
          </a:p>
        </p:txBody>
      </p:sp>
      <p:sp>
        <p:nvSpPr>
          <p:cNvPr id="5" name="Slide Number Placeholder 4"/>
          <p:cNvSpPr>
            <a:spLocks noGrp="1"/>
          </p:cNvSpPr>
          <p:nvPr>
            <p:ph type="sldNum" sz="quarter" idx="12"/>
          </p:nvPr>
        </p:nvSpPr>
        <p:spPr/>
        <p:txBody>
          <a:bodyPr/>
          <a:lstStyle/>
          <a:p>
            <a:fld id="{33D6E5A2-EC83-451F-A719-9AC1370DD5CF}" type="slidenum">
              <a:pPr/>
              <a:t>‹#›</a:t>
            </a:fld>
            <a:endParaRPr kumimoji="0" lang="nb-NO"/>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nb-NO" dirty="0"/>
              <a:t>Stolp kommunekompetanse</a:t>
            </a:r>
          </a:p>
        </p:txBody>
      </p:sp>
      <p:sp>
        <p:nvSpPr>
          <p:cNvPr id="4" name="Slide Number Placeholder 3"/>
          <p:cNvSpPr>
            <a:spLocks noGrp="1"/>
          </p:cNvSpPr>
          <p:nvPr>
            <p:ph type="sldNum" sz="quarter" idx="12"/>
          </p:nvPr>
        </p:nvSpPr>
        <p:spPr/>
        <p:txBody>
          <a:bodyPr/>
          <a:lstStyle/>
          <a:p>
            <a:fld id="{33D6E5A2-EC83-451F-A719-9AC1370DD5CF}" type="slidenum">
              <a:pPr/>
              <a:t>‹#›</a:t>
            </a:fld>
            <a:endParaRPr kumimoji="0" lang="nb-NO"/>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pPr eaLnBrk="1" latinLnBrk="0" hangingPunct="1"/>
            <a:r>
              <a:rPr kumimoji="0" lang="nb-NO" dirty="0"/>
              <a:t>Klikk for å redigere tittelstil</a:t>
            </a:r>
            <a:endParaRPr kumimoji="0"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eaLnBrk="1" latinLnBrk="0" hangingPunct="1"/>
            <a:r>
              <a:rPr kumimoji="0" lang="nb-NO" dirty="0"/>
              <a:t>Klikk for å redigere tekststiler i malen</a:t>
            </a:r>
          </a:p>
          <a:p>
            <a:pPr lvl="1" eaLnBrk="1" latinLnBrk="0" hangingPunct="1"/>
            <a:r>
              <a:rPr kumimoji="0" lang="nb-NO" dirty="0"/>
              <a:t>Andre nivå</a:t>
            </a:r>
          </a:p>
          <a:p>
            <a:pPr lvl="2" eaLnBrk="1" latinLnBrk="0" hangingPunct="1"/>
            <a:r>
              <a:rPr kumimoji="0" lang="nb-NO" dirty="0"/>
              <a:t>Tredje nivå</a:t>
            </a:r>
          </a:p>
          <a:p>
            <a:pPr lvl="3" eaLnBrk="1" latinLnBrk="0" hangingPunct="1"/>
            <a:r>
              <a:rPr kumimoji="0" lang="nb-NO" dirty="0"/>
              <a:t>Fjerde nivå</a:t>
            </a:r>
          </a:p>
          <a:p>
            <a:pPr lvl="4" eaLnBrk="1" latinLnBrk="0" hangingPunct="1"/>
            <a:r>
              <a:rPr kumimoji="0" lang="nb-NO" dirty="0"/>
              <a:t>Femte nivå</a:t>
            </a:r>
            <a:endParaRPr kumimoji="0"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eaLnBrk="1" latinLnBrk="0" hangingPunct="1">
              <a:defRPr kumimoji="0" lang="nb-NO" sz="1200">
                <a:solidFill>
                  <a:schemeClr val="tx1">
                    <a:tint val="75000"/>
                  </a:schemeClr>
                </a:solidFill>
              </a:defRPr>
            </a:lvl1pPr>
          </a:lstStyle>
          <a:p>
            <a:endParaRPr lang="nb-NO"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eaLnBrk="1" latinLnBrk="0" hangingPunct="1">
              <a:defRPr kumimoji="0" lang="nb-NO" sz="1600" b="1">
                <a:solidFill>
                  <a:srgbClr val="C00000"/>
                </a:solidFill>
                <a:latin typeface="Bradley Hand ITC" panose="03070402050302030203" pitchFamily="66" charset="0"/>
              </a:defRPr>
            </a:lvl1pPr>
          </a:lstStyle>
          <a:p>
            <a:r>
              <a:rPr lang="nb-NO" dirty="0"/>
              <a:t>Stolp Kommunekompetanse</a:t>
            </a:r>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eaLnBrk="1" latinLnBrk="0" hangingPunct="1">
              <a:defRPr kumimoji="0" lang="nb-NO" sz="1200">
                <a:solidFill>
                  <a:schemeClr val="tx1">
                    <a:tint val="75000"/>
                  </a:schemeClr>
                </a:solidFill>
              </a:defRPr>
            </a:lvl1pPr>
          </a:lstStyle>
          <a:p>
            <a:fld id="{33D6E5A2-EC83-451F-A719-9AC1370DD5CF}" type="slidenum">
              <a:pPr/>
              <a:t>‹#›</a:t>
            </a:fld>
            <a:endParaRPr kumimoji="0" lang="nb-NO" dirty="0"/>
          </a:p>
        </p:txBody>
      </p:sp>
      <p:pic>
        <p:nvPicPr>
          <p:cNvPr id="8" name="Picture 7"/>
          <p:cNvPicPr>
            <a:picLocks noChangeAspect="1"/>
          </p:cNvPicPr>
          <p:nvPr/>
        </p:nvPicPr>
        <p:blipFill rotWithShape="1">
          <a:blip r:embed="rId12"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4" r:id="rId8"/>
    <p:sldLayoutId id="2147483655" r:id="rId9"/>
    <p:sldLayoutId id="2147483658" r:id="rId10"/>
  </p:sldLayoutIdLst>
  <p:transition spd="slow">
    <p:wipe dir="d"/>
  </p:transition>
  <p:txStyles>
    <p:titleStyle>
      <a:lvl1pPr algn="ctr" defTabSz="914400" rtl="0" eaLnBrk="1" latinLnBrk="0" hangingPunct="1">
        <a:spcBef>
          <a:spcPct val="0"/>
        </a:spcBef>
        <a:buNone/>
        <a:defRPr kumimoji="0" lang="nb-NO" sz="3200" kern="1200">
          <a:solidFill>
            <a:srgbClr val="C00000"/>
          </a:solidFill>
          <a:latin typeface="Comic Sans MS" panose="030F0702030302020204" pitchFamily="66" charset="0"/>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nb-NO" sz="2800" kern="1200">
          <a:solidFill>
            <a:srgbClr val="002060"/>
          </a:solidFill>
          <a:latin typeface="Comic Sans MS" panose="030F0702030302020204" pitchFamily="66" charset="0"/>
          <a:ea typeface="+mn-ea"/>
          <a:cs typeface="+mn-cs"/>
        </a:defRPr>
      </a:lvl1pPr>
      <a:lvl2pPr marL="742950" indent="-285750" algn="l" defTabSz="914400" rtl="0" eaLnBrk="1" latinLnBrk="0" hangingPunct="1">
        <a:spcBef>
          <a:spcPct val="20000"/>
        </a:spcBef>
        <a:buFont typeface="Arial" pitchFamily="34" charset="0"/>
        <a:buChar char="–"/>
        <a:defRPr kumimoji="0" lang="nb-NO" sz="2400" kern="1200">
          <a:solidFill>
            <a:schemeClr val="tx1"/>
          </a:solidFill>
          <a:latin typeface="Comic Sans MS" panose="030F0702030302020204" pitchFamily="66" charset="0"/>
          <a:ea typeface="+mn-ea"/>
          <a:cs typeface="+mn-cs"/>
        </a:defRPr>
      </a:lvl2pPr>
      <a:lvl3pPr marL="1143000" indent="-228600" algn="l" defTabSz="914400" rtl="0" eaLnBrk="1" latinLnBrk="0" hangingPunct="1">
        <a:spcBef>
          <a:spcPct val="20000"/>
        </a:spcBef>
        <a:buFont typeface="Arial" pitchFamily="34" charset="0"/>
        <a:buChar char="•"/>
        <a:defRPr kumimoji="0" lang="nb-NO" sz="2000" kern="1200">
          <a:solidFill>
            <a:schemeClr val="tx1"/>
          </a:solidFill>
          <a:latin typeface="Comic Sans MS" panose="030F0702030302020204" pitchFamily="66" charset="0"/>
          <a:ea typeface="+mn-ea"/>
          <a:cs typeface="+mn-cs"/>
        </a:defRPr>
      </a:lvl3pPr>
      <a:lvl4pPr marL="1600200" indent="-228600" algn="l" defTabSz="914400" rtl="0" eaLnBrk="1" latinLnBrk="0" hangingPunct="1">
        <a:spcBef>
          <a:spcPct val="20000"/>
        </a:spcBef>
        <a:buFont typeface="Arial" pitchFamily="34" charset="0"/>
        <a:buChar char="–"/>
        <a:defRPr kumimoji="0" lang="nb-NO" sz="1800" kern="1200">
          <a:solidFill>
            <a:schemeClr val="tx1"/>
          </a:solidFill>
          <a:latin typeface="Comic Sans MS" panose="030F0702030302020204" pitchFamily="66" charset="0"/>
          <a:ea typeface="+mn-ea"/>
          <a:cs typeface="+mn-cs"/>
        </a:defRPr>
      </a:lvl4pPr>
      <a:lvl5pPr marL="2057400" indent="-228600" algn="l" defTabSz="914400" rtl="0" eaLnBrk="1" latinLnBrk="0" hangingPunct="1">
        <a:spcBef>
          <a:spcPct val="20000"/>
        </a:spcBef>
        <a:buFont typeface="Arial" pitchFamily="34" charset="0"/>
        <a:buChar char="»"/>
        <a:defRPr kumimoji="0" lang="nb-NO" sz="1800" kern="1200">
          <a:solidFill>
            <a:schemeClr val="tx1"/>
          </a:solidFill>
          <a:latin typeface="Comic Sans MS" panose="030F0702030302020204" pitchFamily="66" charset="0"/>
          <a:ea typeface="+mn-ea"/>
          <a:cs typeface="+mn-cs"/>
        </a:defRPr>
      </a:lvl5pPr>
      <a:lvl6pPr marL="2514600" indent="-228600" algn="l" defTabSz="914400" rtl="0" eaLnBrk="1" latinLnBrk="0" hangingPunct="1">
        <a:spcBef>
          <a:spcPct val="20000"/>
        </a:spcBef>
        <a:buFont typeface="Arial" pitchFamily="34" charset="0"/>
        <a:buChar char="•"/>
        <a:defRPr kumimoji="0" lang="nb-NO"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nb-NO"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nb-NO"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nb-NO" sz="2000" kern="1200">
          <a:solidFill>
            <a:schemeClr val="tx1"/>
          </a:solidFill>
          <a:latin typeface="+mn-lt"/>
          <a:ea typeface="+mn-ea"/>
          <a:cs typeface="+mn-cs"/>
        </a:defRPr>
      </a:lvl9pPr>
    </p:bodyStyle>
    <p:otherStyle>
      <a:defPPr>
        <a:defRPr kumimoji="0" lang="nb-NO"/>
      </a:defPPr>
      <a:lvl1pPr marL="0" algn="l" defTabSz="914400" rtl="0" eaLnBrk="1" latinLnBrk="0" hangingPunct="1">
        <a:defRPr kumimoji="0" lang="nb-NO" sz="1800" kern="1200">
          <a:solidFill>
            <a:schemeClr val="tx1"/>
          </a:solidFill>
          <a:latin typeface="+mn-lt"/>
          <a:ea typeface="+mn-ea"/>
          <a:cs typeface="+mn-cs"/>
        </a:defRPr>
      </a:lvl1pPr>
      <a:lvl2pPr marL="457200" algn="l" defTabSz="914400" rtl="0" eaLnBrk="1" latinLnBrk="0" hangingPunct="1">
        <a:defRPr kumimoji="0" lang="nb-NO" sz="1800" kern="1200">
          <a:solidFill>
            <a:schemeClr val="tx1"/>
          </a:solidFill>
          <a:latin typeface="+mn-lt"/>
          <a:ea typeface="+mn-ea"/>
          <a:cs typeface="+mn-cs"/>
        </a:defRPr>
      </a:lvl2pPr>
      <a:lvl3pPr marL="914400" algn="l" defTabSz="914400" rtl="0" eaLnBrk="1" latinLnBrk="0" hangingPunct="1">
        <a:defRPr kumimoji="0" lang="nb-NO" sz="1800" kern="1200">
          <a:solidFill>
            <a:schemeClr val="tx1"/>
          </a:solidFill>
          <a:latin typeface="+mn-lt"/>
          <a:ea typeface="+mn-ea"/>
          <a:cs typeface="+mn-cs"/>
        </a:defRPr>
      </a:lvl3pPr>
      <a:lvl4pPr marL="1371600" algn="l" defTabSz="914400" rtl="0" eaLnBrk="1" latinLnBrk="0" hangingPunct="1">
        <a:defRPr kumimoji="0" lang="nb-NO" sz="1800" kern="1200">
          <a:solidFill>
            <a:schemeClr val="tx1"/>
          </a:solidFill>
          <a:latin typeface="+mn-lt"/>
          <a:ea typeface="+mn-ea"/>
          <a:cs typeface="+mn-cs"/>
        </a:defRPr>
      </a:lvl4pPr>
      <a:lvl5pPr marL="1828800" algn="l" defTabSz="914400" rtl="0" eaLnBrk="1" latinLnBrk="0" hangingPunct="1">
        <a:defRPr kumimoji="0" lang="nb-NO" sz="1800" kern="1200">
          <a:solidFill>
            <a:schemeClr val="tx1"/>
          </a:solidFill>
          <a:latin typeface="+mn-lt"/>
          <a:ea typeface="+mn-ea"/>
          <a:cs typeface="+mn-cs"/>
        </a:defRPr>
      </a:lvl5pPr>
      <a:lvl6pPr marL="2286000" algn="l" defTabSz="914400" rtl="0" eaLnBrk="1" latinLnBrk="0" hangingPunct="1">
        <a:defRPr kumimoji="0" lang="nb-NO" sz="1800" kern="1200">
          <a:solidFill>
            <a:schemeClr val="tx1"/>
          </a:solidFill>
          <a:latin typeface="+mn-lt"/>
          <a:ea typeface="+mn-ea"/>
          <a:cs typeface="+mn-cs"/>
        </a:defRPr>
      </a:lvl6pPr>
      <a:lvl7pPr marL="2743200" algn="l" defTabSz="914400" rtl="0" eaLnBrk="1" latinLnBrk="0" hangingPunct="1">
        <a:defRPr kumimoji="0" lang="nb-NO" sz="1800" kern="1200">
          <a:solidFill>
            <a:schemeClr val="tx1"/>
          </a:solidFill>
          <a:latin typeface="+mn-lt"/>
          <a:ea typeface="+mn-ea"/>
          <a:cs typeface="+mn-cs"/>
        </a:defRPr>
      </a:lvl7pPr>
      <a:lvl8pPr marL="3200400" algn="l" defTabSz="914400" rtl="0" eaLnBrk="1" latinLnBrk="0" hangingPunct="1">
        <a:defRPr kumimoji="0" lang="nb-NO" sz="1800" kern="1200">
          <a:solidFill>
            <a:schemeClr val="tx1"/>
          </a:solidFill>
          <a:latin typeface="+mn-lt"/>
          <a:ea typeface="+mn-ea"/>
          <a:cs typeface="+mn-cs"/>
        </a:defRPr>
      </a:lvl8pPr>
      <a:lvl9pPr marL="3657600" algn="l" defTabSz="914400" rtl="0" eaLnBrk="1" latinLnBrk="0" hangingPunct="1">
        <a:defRPr kumimoji="0" lang="nb-NO"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8.xml"/><Relationship Id="rId5" Type="http://schemas.openxmlformats.org/officeDocument/2006/relationships/image" Target="../media/image13.emf"/><Relationship Id="rId4" Type="http://schemas.openxmlformats.org/officeDocument/2006/relationships/image" Target="../media/image12.emf"/></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5.emf"/><Relationship Id="rId7" Type="http://schemas.openxmlformats.org/officeDocument/2006/relationships/image" Target="../media/image19.emf"/><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13.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21.emf"/></Relationships>
</file>

<file path=ppt/slides/_rels/slide14.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2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7.wmf"/><Relationship Id="rId2" Type="http://schemas.openxmlformats.org/officeDocument/2006/relationships/slideLayout" Target="../slideLayouts/slideLayout8.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952616" y="620688"/>
            <a:ext cx="6180224" cy="1470025"/>
          </a:xfrm>
        </p:spPr>
        <p:txBody>
          <a:bodyPr>
            <a:normAutofit fontScale="90000"/>
          </a:bodyPr>
          <a:lstStyle/>
          <a:p>
            <a:pPr algn="l"/>
            <a:r>
              <a:rPr lang="nb-NO" dirty="0"/>
              <a:t>Hvordan påvirker forslaget til nytt inntektssystem de økonomiske rammebetingelsene for kommunesammenslåing?</a:t>
            </a:r>
            <a:br>
              <a:rPr lang="nb-NO" dirty="0"/>
            </a:br>
            <a:r>
              <a:rPr lang="nb-NO" dirty="0"/>
              <a:t/>
            </a:r>
            <a:br>
              <a:rPr lang="nb-NO" dirty="0"/>
            </a:br>
            <a:r>
              <a:rPr lang="nb-NO" dirty="0"/>
              <a:t>Bindal, Sømna, Brønnøy, Vega og Vevelstad</a:t>
            </a:r>
          </a:p>
        </p:txBody>
      </p:sp>
      <p:sp>
        <p:nvSpPr>
          <p:cNvPr id="3" name="Subtitle 2"/>
          <p:cNvSpPr>
            <a:spLocks noGrp="1"/>
          </p:cNvSpPr>
          <p:nvPr>
            <p:ph type="subTitle" idx="1"/>
            <p:custDataLst>
              <p:tags r:id="rId3"/>
            </p:custDataLst>
          </p:nvPr>
        </p:nvSpPr>
        <p:spPr>
          <a:xfrm>
            <a:off x="4188984" y="4005064"/>
            <a:ext cx="4955016" cy="990600"/>
          </a:xfrm>
        </p:spPr>
        <p:txBody>
          <a:bodyPr>
            <a:normAutofit/>
          </a:bodyPr>
          <a:lstStyle/>
          <a:p>
            <a:r>
              <a:rPr lang="nb-NO" sz="2400" dirty="0">
                <a:latin typeface="+mn-lt"/>
              </a:rPr>
              <a:t>Børre Stolp, tidligere KS-økonom</a:t>
            </a:r>
          </a:p>
          <a:p>
            <a:r>
              <a:rPr lang="nb-NO" sz="2400" dirty="0">
                <a:latin typeface="+mn-lt"/>
              </a:rPr>
              <a:t>11.3.2016</a:t>
            </a:r>
          </a:p>
        </p:txBody>
      </p:sp>
      <p:sp>
        <p:nvSpPr>
          <p:cNvPr id="6" name="TekstSylinder 5"/>
          <p:cNvSpPr txBox="1"/>
          <p:nvPr/>
        </p:nvSpPr>
        <p:spPr>
          <a:xfrm>
            <a:off x="5868144" y="6453026"/>
            <a:ext cx="3195105" cy="400110"/>
          </a:xfrm>
          <a:prstGeom prst="rect">
            <a:avLst/>
          </a:prstGeom>
          <a:noFill/>
        </p:spPr>
        <p:txBody>
          <a:bodyPr wrap="none" rtlCol="0">
            <a:spAutoFit/>
          </a:bodyPr>
          <a:lstStyle/>
          <a:p>
            <a:r>
              <a:rPr lang="nb-NO" sz="2000" b="1" dirty="0">
                <a:solidFill>
                  <a:srgbClr val="C00000"/>
                </a:solidFill>
                <a:latin typeface="Bradley Hand ITC" panose="03070402050302030203" pitchFamily="66" charset="0"/>
              </a:rPr>
              <a:t>Stolp kommunekompetanse</a:t>
            </a: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0"/>
            <a:ext cx="7508256" cy="685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ktangel 3"/>
          <p:cNvSpPr/>
          <p:nvPr/>
        </p:nvSpPr>
        <p:spPr>
          <a:xfrm>
            <a:off x="639754" y="187637"/>
            <a:ext cx="4572000" cy="646331"/>
          </a:xfrm>
          <a:prstGeom prst="rect">
            <a:avLst/>
          </a:prstGeom>
        </p:spPr>
        <p:txBody>
          <a:bodyPr>
            <a:spAutoFit/>
          </a:bodyPr>
          <a:lstStyle/>
          <a:p>
            <a:pPr algn="ctr" defTabSz="457200"/>
            <a:r>
              <a:rPr lang="nb-NO" b="1" dirty="0">
                <a:solidFill>
                  <a:srgbClr val="C00000"/>
                </a:solidFill>
              </a:rPr>
              <a:t>Gradert basistilskudd ved </a:t>
            </a:r>
          </a:p>
          <a:p>
            <a:pPr algn="ctr" defTabSz="457200"/>
            <a:r>
              <a:rPr lang="nb-NO" b="1" dirty="0">
                <a:solidFill>
                  <a:srgbClr val="C00000"/>
                </a:solidFill>
              </a:rPr>
              <a:t>bruk av strukturkriteriet</a:t>
            </a:r>
          </a:p>
        </p:txBody>
      </p:sp>
      <p:sp>
        <p:nvSpPr>
          <p:cNvPr id="5" name="TekstSylinder 4"/>
          <p:cNvSpPr txBox="1"/>
          <p:nvPr/>
        </p:nvSpPr>
        <p:spPr>
          <a:xfrm>
            <a:off x="4144393" y="2720201"/>
            <a:ext cx="4966139" cy="707886"/>
          </a:xfrm>
          <a:prstGeom prst="rect">
            <a:avLst/>
          </a:prstGeom>
          <a:noFill/>
        </p:spPr>
        <p:txBody>
          <a:bodyPr wrap="square" rtlCol="0">
            <a:spAutoFit/>
          </a:bodyPr>
          <a:lstStyle/>
          <a:p>
            <a:pPr algn="ctr" defTabSz="457200"/>
            <a:r>
              <a:rPr lang="nb-NO" sz="2000" b="1" dirty="0">
                <a:solidFill>
                  <a:prstClr val="black"/>
                </a:solidFill>
              </a:rPr>
              <a:t>Kommuner som har fullt nivå</a:t>
            </a:r>
          </a:p>
          <a:p>
            <a:pPr algn="ctr" defTabSz="457200"/>
            <a:r>
              <a:rPr lang="nb-NO" sz="2000" b="1" dirty="0">
                <a:solidFill>
                  <a:prstClr val="black"/>
                </a:solidFill>
              </a:rPr>
              <a:t>på basistilskuddet, i alt 207 kommuner</a:t>
            </a:r>
          </a:p>
        </p:txBody>
      </p:sp>
      <p:sp>
        <p:nvSpPr>
          <p:cNvPr id="6" name="TekstSylinder 5"/>
          <p:cNvSpPr txBox="1"/>
          <p:nvPr/>
        </p:nvSpPr>
        <p:spPr>
          <a:xfrm>
            <a:off x="5004048" y="4944988"/>
            <a:ext cx="4108817" cy="784830"/>
          </a:xfrm>
          <a:prstGeom prst="rect">
            <a:avLst/>
          </a:prstGeom>
          <a:noFill/>
        </p:spPr>
        <p:txBody>
          <a:bodyPr wrap="none" rtlCol="0">
            <a:spAutoFit/>
          </a:bodyPr>
          <a:lstStyle/>
          <a:p>
            <a:pPr defTabSz="457200"/>
            <a:r>
              <a:rPr lang="nb-NO" sz="1500" dirty="0">
                <a:solidFill>
                  <a:prstClr val="black"/>
                </a:solidFill>
              </a:rPr>
              <a:t>Grenseverdi 25,4 km  	108 kommuner</a:t>
            </a:r>
          </a:p>
          <a:p>
            <a:pPr defTabSz="457200"/>
            <a:r>
              <a:rPr lang="nb-NO" sz="1500" dirty="0">
                <a:solidFill>
                  <a:prstClr val="black"/>
                </a:solidFill>
              </a:rPr>
              <a:t>Grenseverdi 16,6 km       67 flere kommuner</a:t>
            </a:r>
          </a:p>
          <a:p>
            <a:pPr defTabSz="457200"/>
            <a:r>
              <a:rPr lang="nb-NO" sz="1500" dirty="0">
                <a:solidFill>
                  <a:prstClr val="black"/>
                </a:solidFill>
              </a:rPr>
              <a:t>Grenseverdi 13,5 km 	ytterligere 32 kommuner</a:t>
            </a:r>
          </a:p>
        </p:txBody>
      </p:sp>
      <p:pic>
        <p:nvPicPr>
          <p:cNvPr id="7"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756398" y="5247156"/>
            <a:ext cx="247650" cy="18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4756398" y="5478142"/>
            <a:ext cx="247650" cy="18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765923" y="4998074"/>
            <a:ext cx="238125" cy="18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7732291"/>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33318" y="214312"/>
            <a:ext cx="8705729" cy="902389"/>
          </a:xfrm>
        </p:spPr>
        <p:txBody>
          <a:bodyPr>
            <a:noAutofit/>
          </a:bodyPr>
          <a:lstStyle/>
          <a:p>
            <a:pPr algn="ctr"/>
            <a:r>
              <a:rPr lang="nb-NO" sz="2700" b="1" dirty="0"/>
              <a:t>Nordland - nytt basistilskudd ved bruk av strukturkriterium grenseverdi 25,4 km, </a:t>
            </a:r>
            <a:r>
              <a:rPr lang="nb-NO" sz="2000" b="1" dirty="0"/>
              <a:t>1000 kr per kommune</a:t>
            </a:r>
          </a:p>
        </p:txBody>
      </p:sp>
      <p:sp>
        <p:nvSpPr>
          <p:cNvPr id="3" name="Plassholder for lysbildenummer 2"/>
          <p:cNvSpPr>
            <a:spLocks noGrp="1"/>
          </p:cNvSpPr>
          <p:nvPr>
            <p:ph type="sldNum" sz="quarter" idx="4"/>
          </p:nvPr>
        </p:nvSpPr>
        <p:spPr/>
        <p:txBody>
          <a:bodyPr/>
          <a:lstStyle/>
          <a:p>
            <a:fld id="{DA31872E-8BFC-214A-B7E1-4CF644173512}" type="slidenum">
              <a:rPr lang="nb-NO" smtClean="0">
                <a:solidFill>
                  <a:prstClr val="black">
                    <a:tint val="75000"/>
                  </a:prstClr>
                </a:solidFill>
              </a:rPr>
              <a:pPr/>
              <a:t>11</a:t>
            </a:fld>
            <a:endParaRPr lang="nb-NO">
              <a:solidFill>
                <a:prstClr val="black">
                  <a:tint val="75000"/>
                </a:prstClr>
              </a:solidFill>
            </a:endParaRPr>
          </a:p>
        </p:txBody>
      </p:sp>
      <p:pic>
        <p:nvPicPr>
          <p:cNvPr id="2050"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75439" y="1228452"/>
            <a:ext cx="8621485" cy="5629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5947945"/>
      </p:ext>
    </p:extLst>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62000" y="44624"/>
            <a:ext cx="8077200" cy="936104"/>
          </a:xfrm>
        </p:spPr>
        <p:txBody>
          <a:bodyPr>
            <a:normAutofit fontScale="90000"/>
          </a:bodyPr>
          <a:lstStyle/>
          <a:p>
            <a:r>
              <a:rPr lang="nb-NO" sz="2900" dirty="0"/>
              <a:t>Illustrasjon revisjon inntektssystem – </a:t>
            </a:r>
            <a:br>
              <a:rPr lang="nb-NO" sz="2900" dirty="0"/>
            </a:br>
            <a:r>
              <a:rPr lang="nb-NO" sz="2900" dirty="0"/>
              <a:t>utslag for kommunene hver for seg og samlet</a:t>
            </a:r>
            <a:endParaRPr lang="nb-NO" dirty="0"/>
          </a:p>
        </p:txBody>
      </p:sp>
      <p:sp>
        <p:nvSpPr>
          <p:cNvPr id="3" name="TekstSylinder 2"/>
          <p:cNvSpPr txBox="1"/>
          <p:nvPr/>
        </p:nvSpPr>
        <p:spPr>
          <a:xfrm>
            <a:off x="5868144" y="6453026"/>
            <a:ext cx="3195105" cy="400110"/>
          </a:xfrm>
          <a:prstGeom prst="rect">
            <a:avLst/>
          </a:prstGeom>
          <a:noFill/>
        </p:spPr>
        <p:txBody>
          <a:bodyPr wrap="none" rtlCol="0">
            <a:spAutoFit/>
          </a:bodyPr>
          <a:lstStyle/>
          <a:p>
            <a:r>
              <a:rPr lang="nb-NO" sz="2000" b="1" dirty="0">
                <a:solidFill>
                  <a:srgbClr val="C00000"/>
                </a:solidFill>
                <a:latin typeface="Bradley Hand ITC" panose="03070402050302030203" pitchFamily="66" charset="0"/>
              </a:rPr>
              <a:t>Stolp kommunekompetanse</a:t>
            </a:r>
          </a:p>
        </p:txBody>
      </p:sp>
      <p:pic>
        <p:nvPicPr>
          <p:cNvPr id="10" name="Bilde 9"/>
          <p:cNvPicPr>
            <a:picLocks noChangeAspect="1"/>
          </p:cNvPicPr>
          <p:nvPr/>
        </p:nvPicPr>
        <p:blipFill>
          <a:blip r:embed="rId3"/>
          <a:stretch>
            <a:fillRect/>
          </a:stretch>
        </p:blipFill>
        <p:spPr>
          <a:xfrm>
            <a:off x="930465" y="4434407"/>
            <a:ext cx="7343775" cy="1619267"/>
          </a:xfrm>
          <a:prstGeom prst="rect">
            <a:avLst/>
          </a:prstGeom>
        </p:spPr>
      </p:pic>
      <p:pic>
        <p:nvPicPr>
          <p:cNvPr id="11" name="Bilde 10"/>
          <p:cNvPicPr>
            <a:picLocks noChangeAspect="1"/>
          </p:cNvPicPr>
          <p:nvPr/>
        </p:nvPicPr>
        <p:blipFill>
          <a:blip r:embed="rId4"/>
          <a:stretch>
            <a:fillRect/>
          </a:stretch>
        </p:blipFill>
        <p:spPr>
          <a:xfrm>
            <a:off x="930464" y="6067882"/>
            <a:ext cx="7343775" cy="185467"/>
          </a:xfrm>
          <a:prstGeom prst="rect">
            <a:avLst/>
          </a:prstGeom>
        </p:spPr>
      </p:pic>
      <p:pic>
        <p:nvPicPr>
          <p:cNvPr id="4" name="Bilde 3"/>
          <p:cNvPicPr>
            <a:picLocks noChangeAspect="1"/>
          </p:cNvPicPr>
          <p:nvPr/>
        </p:nvPicPr>
        <p:blipFill>
          <a:blip r:embed="rId5"/>
          <a:stretch>
            <a:fillRect/>
          </a:stretch>
        </p:blipFill>
        <p:spPr>
          <a:xfrm>
            <a:off x="1195128" y="1004937"/>
            <a:ext cx="3028950" cy="199733"/>
          </a:xfrm>
          <a:prstGeom prst="rect">
            <a:avLst/>
          </a:prstGeom>
        </p:spPr>
      </p:pic>
      <p:pic>
        <p:nvPicPr>
          <p:cNvPr id="12" name="Bilde 11"/>
          <p:cNvPicPr>
            <a:picLocks noChangeAspect="1"/>
          </p:cNvPicPr>
          <p:nvPr/>
        </p:nvPicPr>
        <p:blipFill>
          <a:blip r:embed="rId6"/>
          <a:stretch>
            <a:fillRect/>
          </a:stretch>
        </p:blipFill>
        <p:spPr>
          <a:xfrm>
            <a:off x="148222" y="1377840"/>
            <a:ext cx="8908257" cy="1619267"/>
          </a:xfrm>
          <a:prstGeom prst="rect">
            <a:avLst/>
          </a:prstGeom>
        </p:spPr>
      </p:pic>
      <p:pic>
        <p:nvPicPr>
          <p:cNvPr id="13" name="Bilde 12"/>
          <p:cNvPicPr>
            <a:picLocks noChangeAspect="1"/>
          </p:cNvPicPr>
          <p:nvPr/>
        </p:nvPicPr>
        <p:blipFill>
          <a:blip r:embed="rId7"/>
          <a:stretch>
            <a:fillRect/>
          </a:stretch>
        </p:blipFill>
        <p:spPr>
          <a:xfrm>
            <a:off x="148221" y="3040930"/>
            <a:ext cx="8908257" cy="898800"/>
          </a:xfrm>
          <a:prstGeom prst="rect">
            <a:avLst/>
          </a:prstGeom>
        </p:spPr>
      </p:pic>
    </p:spTree>
    <p:extLst>
      <p:ext uri="{BB962C8B-B14F-4D97-AF65-F5344CB8AC3E}">
        <p14:creationId xmlns:p14="http://schemas.microsoft.com/office/powerpoint/2010/main" val="3638746479"/>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62000" y="116632"/>
            <a:ext cx="8077200" cy="576064"/>
          </a:xfrm>
        </p:spPr>
        <p:txBody>
          <a:bodyPr>
            <a:normAutofit/>
          </a:bodyPr>
          <a:lstStyle/>
          <a:p>
            <a:r>
              <a:rPr lang="nb-NO" sz="2900" dirty="0"/>
              <a:t>Hva endres ved kommunesammenslåing?</a:t>
            </a:r>
            <a:endParaRPr lang="nb-NO" dirty="0"/>
          </a:p>
        </p:txBody>
      </p:sp>
      <p:sp>
        <p:nvSpPr>
          <p:cNvPr id="3" name="TekstSylinder 2"/>
          <p:cNvSpPr txBox="1"/>
          <p:nvPr/>
        </p:nvSpPr>
        <p:spPr>
          <a:xfrm>
            <a:off x="5868144" y="6453026"/>
            <a:ext cx="3195105" cy="400110"/>
          </a:xfrm>
          <a:prstGeom prst="rect">
            <a:avLst/>
          </a:prstGeom>
          <a:noFill/>
        </p:spPr>
        <p:txBody>
          <a:bodyPr wrap="none" rtlCol="0">
            <a:spAutoFit/>
          </a:bodyPr>
          <a:lstStyle/>
          <a:p>
            <a:r>
              <a:rPr lang="nb-NO" sz="2000" b="1" dirty="0">
                <a:solidFill>
                  <a:srgbClr val="C00000"/>
                </a:solidFill>
                <a:latin typeface="Bradley Hand ITC" panose="03070402050302030203" pitchFamily="66" charset="0"/>
              </a:rPr>
              <a:t>Stolp kommunekompetanse</a:t>
            </a:r>
          </a:p>
        </p:txBody>
      </p:sp>
      <p:sp>
        <p:nvSpPr>
          <p:cNvPr id="4" name="TekstSylinder 3"/>
          <p:cNvSpPr txBox="1"/>
          <p:nvPr/>
        </p:nvSpPr>
        <p:spPr>
          <a:xfrm>
            <a:off x="762000" y="3789040"/>
            <a:ext cx="8158922" cy="2708434"/>
          </a:xfrm>
          <a:prstGeom prst="rect">
            <a:avLst/>
          </a:prstGeom>
          <a:noFill/>
        </p:spPr>
        <p:txBody>
          <a:bodyPr wrap="square" rtlCol="0">
            <a:spAutoFit/>
          </a:bodyPr>
          <a:lstStyle/>
          <a:p>
            <a:endParaRPr lang="nb-NO" sz="1600" dirty="0"/>
          </a:p>
          <a:p>
            <a:endParaRPr lang="nb-NO" sz="1600" dirty="0"/>
          </a:p>
          <a:p>
            <a:r>
              <a:rPr lang="nb-NO" sz="1600" dirty="0"/>
              <a:t>Ny kommune får 19,86 som verdi på </a:t>
            </a:r>
            <a:r>
              <a:rPr lang="nb-NO" sz="1600" dirty="0" err="1"/>
              <a:t>gj</a:t>
            </a:r>
            <a:r>
              <a:rPr lang="nb-NO" sz="1600" dirty="0"/>
              <a:t> reiseavstand får å nå 5000 innbyggere, gir nytt nivå basistilskudd på </a:t>
            </a:r>
            <a:r>
              <a:rPr lang="nb-NO" sz="1600" dirty="0">
                <a:solidFill>
                  <a:srgbClr val="C00000"/>
                </a:solidFill>
              </a:rPr>
              <a:t>kr 11.125.000</a:t>
            </a:r>
            <a:r>
              <a:rPr lang="nb-NO" sz="1600" dirty="0"/>
              <a:t>. Ut fra nivå kommunene hver for seg blir det en nedgang med 47,9 mill. kr</a:t>
            </a:r>
          </a:p>
          <a:p>
            <a:endParaRPr lang="nb-NO" sz="800" dirty="0"/>
          </a:p>
          <a:p>
            <a:r>
              <a:rPr lang="nb-NO" sz="1600" dirty="0"/>
              <a:t>Opphopningsindeksen gir et negativt utslag med nær 0,16 mill. kr. </a:t>
            </a:r>
          </a:p>
          <a:p>
            <a:endParaRPr lang="nb-NO" sz="900" dirty="0"/>
          </a:p>
          <a:p>
            <a:r>
              <a:rPr lang="nb-NO" sz="1600" dirty="0"/>
              <a:t>Tap av småkommunetilskudd (merk her med reduserte satser for kommunene hver for seg ut fra </a:t>
            </a:r>
            <a:r>
              <a:rPr lang="nb-NO" sz="1600" dirty="0" err="1"/>
              <a:t>distriktsinndeks</a:t>
            </a:r>
            <a:r>
              <a:rPr lang="nb-NO" sz="1600" dirty="0"/>
              <a:t>) på nær 17,6 mill.kr</a:t>
            </a:r>
          </a:p>
          <a:p>
            <a:endParaRPr lang="nb-NO" sz="900" dirty="0"/>
          </a:p>
          <a:p>
            <a:r>
              <a:rPr lang="nb-NO" sz="1600" dirty="0"/>
              <a:t>Sone og nabo-kriterium kan ikke </a:t>
            </a:r>
            <a:r>
              <a:rPr lang="nb-NO" sz="1600" dirty="0" err="1"/>
              <a:t>reberegnes</a:t>
            </a:r>
            <a:r>
              <a:rPr lang="nb-NO" sz="1600" dirty="0"/>
              <a:t> uten nye tall fra SSB-</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59418" y="764704"/>
            <a:ext cx="402907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Bilde 7"/>
          <p:cNvPicPr>
            <a:picLocks noChangeAspect="1"/>
          </p:cNvPicPr>
          <p:nvPr/>
        </p:nvPicPr>
        <p:blipFill>
          <a:blip r:embed="rId4"/>
          <a:stretch>
            <a:fillRect/>
          </a:stretch>
        </p:blipFill>
        <p:spPr>
          <a:xfrm>
            <a:off x="1763688" y="1093887"/>
            <a:ext cx="5608230" cy="3160766"/>
          </a:xfrm>
          <a:prstGeom prst="rect">
            <a:avLst/>
          </a:prstGeom>
        </p:spPr>
      </p:pic>
    </p:spTree>
    <p:extLst>
      <p:ext uri="{BB962C8B-B14F-4D97-AF65-F5344CB8AC3E}">
        <p14:creationId xmlns:p14="http://schemas.microsoft.com/office/powerpoint/2010/main" val="1771863948"/>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62000" y="116632"/>
            <a:ext cx="8077200" cy="576064"/>
          </a:xfrm>
        </p:spPr>
        <p:txBody>
          <a:bodyPr>
            <a:normAutofit/>
          </a:bodyPr>
          <a:lstStyle/>
          <a:p>
            <a:r>
              <a:rPr lang="nb-NO" sz="2800" dirty="0"/>
              <a:t>Inndelingstilskudd og engangskostnader</a:t>
            </a:r>
            <a:endParaRPr lang="nb-NO" dirty="0"/>
          </a:p>
        </p:txBody>
      </p:sp>
      <p:sp>
        <p:nvSpPr>
          <p:cNvPr id="3" name="TekstSylinder 2"/>
          <p:cNvSpPr txBox="1"/>
          <p:nvPr/>
        </p:nvSpPr>
        <p:spPr>
          <a:xfrm>
            <a:off x="5868144" y="6453026"/>
            <a:ext cx="3195105" cy="400110"/>
          </a:xfrm>
          <a:prstGeom prst="rect">
            <a:avLst/>
          </a:prstGeom>
          <a:noFill/>
        </p:spPr>
        <p:txBody>
          <a:bodyPr wrap="none" rtlCol="0">
            <a:spAutoFit/>
          </a:bodyPr>
          <a:lstStyle/>
          <a:p>
            <a:r>
              <a:rPr lang="nb-NO" sz="2000" b="1" dirty="0">
                <a:solidFill>
                  <a:srgbClr val="C00000"/>
                </a:solidFill>
                <a:latin typeface="Bradley Hand ITC" panose="03070402050302030203" pitchFamily="66" charset="0"/>
              </a:rPr>
              <a:t>Stolp kommunekompetanse</a:t>
            </a:r>
          </a:p>
        </p:txBody>
      </p:sp>
      <p:sp>
        <p:nvSpPr>
          <p:cNvPr id="4" name="TekstSylinder 3"/>
          <p:cNvSpPr txBox="1"/>
          <p:nvPr/>
        </p:nvSpPr>
        <p:spPr>
          <a:xfrm>
            <a:off x="661550" y="5662572"/>
            <a:ext cx="8158922" cy="523220"/>
          </a:xfrm>
          <a:prstGeom prst="rect">
            <a:avLst/>
          </a:prstGeom>
          <a:noFill/>
        </p:spPr>
        <p:txBody>
          <a:bodyPr wrap="square" rtlCol="0">
            <a:spAutoFit/>
          </a:bodyPr>
          <a:lstStyle/>
          <a:p>
            <a:r>
              <a:rPr lang="nb-NO" sz="1400" dirty="0"/>
              <a:t>Her er lagt inn at i et nytt system kommer også et inndelingstilskudd som kompenserer tap av nytt nivå basistilskudd, men merk intet sagt i høringen om inndelingstilskudd i nytt system</a:t>
            </a:r>
          </a:p>
        </p:txBody>
      </p:sp>
      <p:pic>
        <p:nvPicPr>
          <p:cNvPr id="6" name="Bilde 5"/>
          <p:cNvPicPr>
            <a:picLocks noChangeAspect="1"/>
          </p:cNvPicPr>
          <p:nvPr/>
        </p:nvPicPr>
        <p:blipFill>
          <a:blip r:embed="rId3"/>
          <a:stretch>
            <a:fillRect/>
          </a:stretch>
        </p:blipFill>
        <p:spPr>
          <a:xfrm>
            <a:off x="2555776" y="969464"/>
            <a:ext cx="3856757" cy="4111466"/>
          </a:xfrm>
          <a:prstGeom prst="rect">
            <a:avLst/>
          </a:prstGeom>
        </p:spPr>
      </p:pic>
    </p:spTree>
    <p:extLst>
      <p:ext uri="{BB962C8B-B14F-4D97-AF65-F5344CB8AC3E}">
        <p14:creationId xmlns:p14="http://schemas.microsoft.com/office/powerpoint/2010/main" val="1595478172"/>
      </p:ext>
    </p:extLst>
  </p:cSld>
  <p:clrMapOvr>
    <a:masterClrMapping/>
  </p:clrMapOvr>
  <p:transition spd="slow">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62000" y="116632"/>
            <a:ext cx="8077200" cy="576064"/>
          </a:xfrm>
        </p:spPr>
        <p:txBody>
          <a:bodyPr>
            <a:normAutofit fontScale="90000"/>
          </a:bodyPr>
          <a:lstStyle/>
          <a:p>
            <a:r>
              <a:rPr lang="nb-NO" sz="2800" dirty="0"/>
              <a:t>Mulige forskjeller med vedtak før og etter 1.7.2016</a:t>
            </a:r>
            <a:endParaRPr lang="nb-NO" dirty="0"/>
          </a:p>
        </p:txBody>
      </p:sp>
      <p:sp>
        <p:nvSpPr>
          <p:cNvPr id="3" name="TekstSylinder 2"/>
          <p:cNvSpPr txBox="1"/>
          <p:nvPr/>
        </p:nvSpPr>
        <p:spPr>
          <a:xfrm>
            <a:off x="5868144" y="6453026"/>
            <a:ext cx="3195105" cy="400110"/>
          </a:xfrm>
          <a:prstGeom prst="rect">
            <a:avLst/>
          </a:prstGeom>
          <a:noFill/>
        </p:spPr>
        <p:txBody>
          <a:bodyPr wrap="none" rtlCol="0">
            <a:spAutoFit/>
          </a:bodyPr>
          <a:lstStyle/>
          <a:p>
            <a:r>
              <a:rPr lang="nb-NO" sz="2000" b="1" dirty="0">
                <a:solidFill>
                  <a:srgbClr val="C00000"/>
                </a:solidFill>
                <a:latin typeface="Bradley Hand ITC" panose="03070402050302030203" pitchFamily="66" charset="0"/>
              </a:rPr>
              <a:t>Stolp kommunekompetanse</a:t>
            </a:r>
          </a:p>
        </p:txBody>
      </p:sp>
      <p:pic>
        <p:nvPicPr>
          <p:cNvPr id="4" name="Bilde 3"/>
          <p:cNvPicPr>
            <a:picLocks noChangeAspect="1"/>
          </p:cNvPicPr>
          <p:nvPr/>
        </p:nvPicPr>
        <p:blipFill>
          <a:blip r:embed="rId3"/>
          <a:stretch>
            <a:fillRect/>
          </a:stretch>
        </p:blipFill>
        <p:spPr>
          <a:xfrm>
            <a:off x="762000" y="1124744"/>
            <a:ext cx="8226179" cy="1530749"/>
          </a:xfrm>
          <a:prstGeom prst="rect">
            <a:avLst/>
          </a:prstGeom>
        </p:spPr>
      </p:pic>
      <p:pic>
        <p:nvPicPr>
          <p:cNvPr id="6" name="Bilde 5"/>
          <p:cNvPicPr>
            <a:picLocks noChangeAspect="1"/>
          </p:cNvPicPr>
          <p:nvPr/>
        </p:nvPicPr>
        <p:blipFill>
          <a:blip r:embed="rId4"/>
          <a:stretch>
            <a:fillRect/>
          </a:stretch>
        </p:blipFill>
        <p:spPr>
          <a:xfrm>
            <a:off x="762000" y="3501008"/>
            <a:ext cx="8196831" cy="1133548"/>
          </a:xfrm>
          <a:prstGeom prst="rect">
            <a:avLst/>
          </a:prstGeom>
        </p:spPr>
      </p:pic>
    </p:spTree>
    <p:extLst>
      <p:ext uri="{BB962C8B-B14F-4D97-AF65-F5344CB8AC3E}">
        <p14:creationId xmlns:p14="http://schemas.microsoft.com/office/powerpoint/2010/main" val="1659962818"/>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762000" y="116632"/>
            <a:ext cx="8077200" cy="648072"/>
          </a:xfrm>
        </p:spPr>
        <p:txBody>
          <a:bodyPr>
            <a:normAutofit fontScale="90000"/>
          </a:bodyPr>
          <a:lstStyle/>
          <a:p>
            <a:r>
              <a:rPr lang="nb-NO" dirty="0"/>
              <a:t>Forutsetninger illustrasjon av inndelingstilskudd</a:t>
            </a:r>
          </a:p>
        </p:txBody>
      </p:sp>
      <p:sp>
        <p:nvSpPr>
          <p:cNvPr id="5" name="Plassholder for innhold 4"/>
          <p:cNvSpPr>
            <a:spLocks noGrp="1"/>
          </p:cNvSpPr>
          <p:nvPr>
            <p:ph sz="half" idx="1"/>
          </p:nvPr>
        </p:nvSpPr>
        <p:spPr>
          <a:xfrm>
            <a:off x="685800" y="1124744"/>
            <a:ext cx="8206680" cy="5001419"/>
          </a:xfrm>
        </p:spPr>
        <p:txBody>
          <a:bodyPr>
            <a:normAutofit lnSpcReduction="10000"/>
          </a:bodyPr>
          <a:lstStyle/>
          <a:p>
            <a:pPr marL="0" indent="0">
              <a:buNone/>
            </a:pPr>
            <a:r>
              <a:rPr lang="nb-NO" sz="2400" dirty="0"/>
              <a:t>Det er tatt utgangspunkt i høringsutkastet fra KMD med:</a:t>
            </a:r>
          </a:p>
          <a:p>
            <a:pPr marL="0" indent="0">
              <a:buNone/>
            </a:pPr>
            <a:endParaRPr lang="nb-NO" sz="1600" dirty="0"/>
          </a:p>
          <a:p>
            <a:pPr marL="457200" indent="-457200">
              <a:buFont typeface="+mj-lt"/>
              <a:buAutoNum type="arabicPeriod"/>
            </a:pPr>
            <a:r>
              <a:rPr lang="nb-NO" sz="2000" dirty="0"/>
              <a:t>Ny kostnadsnøkkel</a:t>
            </a:r>
          </a:p>
          <a:p>
            <a:pPr marL="457200" indent="-457200">
              <a:buFont typeface="+mj-lt"/>
              <a:buAutoNum type="arabicPeriod"/>
            </a:pPr>
            <a:endParaRPr lang="nb-NO" sz="900" dirty="0"/>
          </a:p>
          <a:p>
            <a:pPr marL="457200" indent="-457200">
              <a:buFont typeface="+mj-lt"/>
              <a:buAutoNum type="arabicPeriod"/>
            </a:pPr>
            <a:r>
              <a:rPr lang="nb-NO" sz="2000" dirty="0"/>
              <a:t>Strukturkriterium</a:t>
            </a:r>
          </a:p>
          <a:p>
            <a:pPr marL="457200" indent="-457200">
              <a:buFont typeface="+mj-lt"/>
              <a:buAutoNum type="arabicPeriod"/>
            </a:pPr>
            <a:endParaRPr lang="nb-NO" sz="900" dirty="0"/>
          </a:p>
          <a:p>
            <a:pPr marL="457200" indent="-457200">
              <a:buFont typeface="+mj-lt"/>
              <a:buAutoNum type="arabicPeriod"/>
            </a:pPr>
            <a:r>
              <a:rPr lang="nb-NO" sz="2000" dirty="0"/>
              <a:t>Småkommunetilskudd har betydning for disse kommunene (men usikkert hva som her kommer av konkret opplegg, tallfestes trolig i Kommuneproposisjonen som først kommer i mai 2016</a:t>
            </a:r>
          </a:p>
          <a:p>
            <a:pPr lvl="1"/>
            <a:r>
              <a:rPr lang="nb-NO" sz="1600" dirty="0"/>
              <a:t>Det er laget som illustrasjon en beregning hvor tilskuddet både fordeles etter kommune/folketall, </a:t>
            </a:r>
            <a:r>
              <a:rPr lang="nb-NO" sz="1600" dirty="0" err="1"/>
              <a:t>jmf</a:t>
            </a:r>
            <a:r>
              <a:rPr lang="nb-NO" sz="1600" dirty="0"/>
              <a:t> Distriktstilskudd Sør-Norge</a:t>
            </a:r>
          </a:p>
          <a:p>
            <a:pPr marL="457200" indent="-457200">
              <a:buFont typeface="+mj-lt"/>
              <a:buAutoNum type="arabicPeriod"/>
            </a:pPr>
            <a:endParaRPr lang="nb-NO" sz="900" dirty="0">
              <a:solidFill>
                <a:srgbClr val="C00000"/>
              </a:solidFill>
            </a:endParaRPr>
          </a:p>
          <a:p>
            <a:pPr marL="457200" indent="-457200">
              <a:buFont typeface="+mj-lt"/>
              <a:buAutoNum type="arabicPeriod"/>
            </a:pPr>
            <a:r>
              <a:rPr lang="nb-NO" sz="2000" dirty="0">
                <a:solidFill>
                  <a:schemeClr val="accent6">
                    <a:lumMod val="50000"/>
                  </a:schemeClr>
                </a:solidFill>
              </a:rPr>
              <a:t>PS! Alle kommunene har i dag samme arbeidsgiveravgift med 5,1 pst</a:t>
            </a:r>
          </a:p>
          <a:p>
            <a:pPr marL="457200" indent="-457200">
              <a:buFont typeface="+mj-lt"/>
              <a:buAutoNum type="arabicPeriod"/>
            </a:pPr>
            <a:endParaRPr lang="nb-NO" sz="1100" dirty="0">
              <a:solidFill>
                <a:srgbClr val="C00000"/>
              </a:solidFill>
            </a:endParaRPr>
          </a:p>
          <a:p>
            <a:pPr marL="457200" indent="-457200">
              <a:buFont typeface="+mj-lt"/>
              <a:buAutoNum type="arabicPeriod"/>
            </a:pPr>
            <a:r>
              <a:rPr lang="nb-NO" sz="2000" dirty="0">
                <a:solidFill>
                  <a:srgbClr val="C00000"/>
                </a:solidFill>
              </a:rPr>
              <a:t>Dette er en partiell analyse hvor vi kun ser på utslag isolert for disse kommunene uten større reberegninger i inntektssystemet</a:t>
            </a:r>
          </a:p>
          <a:p>
            <a:pPr marL="457200" indent="-457200">
              <a:buFont typeface="+mj-lt"/>
              <a:buAutoNum type="arabicPeriod"/>
            </a:pPr>
            <a:endParaRPr lang="nb-NO" sz="2000" dirty="0">
              <a:solidFill>
                <a:srgbClr val="C00000"/>
              </a:solidFill>
            </a:endParaRPr>
          </a:p>
        </p:txBody>
      </p:sp>
      <p:sp>
        <p:nvSpPr>
          <p:cNvPr id="7" name="TekstSylinder 6"/>
          <p:cNvSpPr txBox="1"/>
          <p:nvPr/>
        </p:nvSpPr>
        <p:spPr>
          <a:xfrm>
            <a:off x="5868144" y="6453026"/>
            <a:ext cx="3195105" cy="400110"/>
          </a:xfrm>
          <a:prstGeom prst="rect">
            <a:avLst/>
          </a:prstGeom>
          <a:noFill/>
        </p:spPr>
        <p:txBody>
          <a:bodyPr wrap="none" rtlCol="0">
            <a:spAutoFit/>
          </a:bodyPr>
          <a:lstStyle/>
          <a:p>
            <a:r>
              <a:rPr lang="nb-NO" sz="2000" b="1" dirty="0">
                <a:solidFill>
                  <a:srgbClr val="C00000"/>
                </a:solidFill>
                <a:latin typeface="Bradley Hand ITC" panose="03070402050302030203" pitchFamily="66" charset="0"/>
              </a:rPr>
              <a:t>Stolp kommunekompetanse</a:t>
            </a:r>
          </a:p>
        </p:txBody>
      </p:sp>
    </p:spTree>
    <p:extLst>
      <p:ext uri="{BB962C8B-B14F-4D97-AF65-F5344CB8AC3E}">
        <p14:creationId xmlns:p14="http://schemas.microsoft.com/office/powerpoint/2010/main" val="241309606"/>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3506" name="Picture 4" descr="P6100177"/>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0"/>
            <a:ext cx="9144000" cy="691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3507" name="Rectangle 3"/>
          <p:cNvSpPr>
            <a:spLocks noGrp="1" noChangeArrowheads="1"/>
          </p:cNvSpPr>
          <p:nvPr>
            <p:ph type="body" idx="4294967295"/>
          </p:nvPr>
        </p:nvSpPr>
        <p:spPr>
          <a:xfrm>
            <a:off x="0" y="0"/>
            <a:ext cx="9144000" cy="1989138"/>
          </a:xfrm>
        </p:spPr>
        <p:txBody>
          <a:bodyPr/>
          <a:lstStyle/>
          <a:p>
            <a:pPr algn="ctr">
              <a:lnSpc>
                <a:spcPct val="80000"/>
              </a:lnSpc>
              <a:buFont typeface="Wingdings" pitchFamily="2" charset="2"/>
              <a:buNone/>
            </a:pPr>
            <a:r>
              <a:rPr lang="nb-NO" sz="4200" b="1" dirty="0">
                <a:solidFill>
                  <a:schemeClr val="bg1"/>
                </a:solidFill>
                <a:latin typeface="Comic Sans MS" panose="030F0702030302020204" pitchFamily="66" charset="0"/>
              </a:rPr>
              <a:t>Mer om inntektssystemet</a:t>
            </a:r>
            <a:endParaRPr lang="nb-NO" sz="1500" b="1" dirty="0">
              <a:latin typeface="Comic Sans MS" panose="030F0702030302020204" pitchFamily="66" charset="0"/>
            </a:endParaRPr>
          </a:p>
        </p:txBody>
      </p:sp>
    </p:spTree>
    <p:extLst>
      <p:ext uri="{BB962C8B-B14F-4D97-AF65-F5344CB8AC3E}">
        <p14:creationId xmlns:p14="http://schemas.microsoft.com/office/powerpoint/2010/main" val="344134263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266" name="Rectangle 2"/>
          <p:cNvSpPr>
            <a:spLocks noGrp="1" noChangeArrowheads="1"/>
          </p:cNvSpPr>
          <p:nvPr>
            <p:ph type="title"/>
          </p:nvPr>
        </p:nvSpPr>
        <p:spPr>
          <a:xfrm>
            <a:off x="762836" y="-170460"/>
            <a:ext cx="7543800" cy="1052513"/>
          </a:xfrm>
        </p:spPr>
        <p:txBody>
          <a:bodyPr>
            <a:normAutofit fontScale="90000"/>
          </a:bodyPr>
          <a:lstStyle/>
          <a:p>
            <a:pPr algn="ctr"/>
            <a:r>
              <a:rPr lang="nb-NO" sz="4000" b="1" dirty="0">
                <a:solidFill>
                  <a:srgbClr val="C00000"/>
                </a:solidFill>
                <a:latin typeface="Comic Sans MS" panose="030F0702030302020204" pitchFamily="66" charset="0"/>
              </a:rPr>
              <a:t>Elementene i inntektssystemet</a:t>
            </a:r>
            <a:endParaRPr lang="nb-NO" b="1" dirty="0">
              <a:solidFill>
                <a:srgbClr val="C00000"/>
              </a:solidFill>
              <a:latin typeface="Comic Sans MS" panose="030F0702030302020204" pitchFamily="66" charset="0"/>
            </a:endParaRPr>
          </a:p>
        </p:txBody>
      </p:sp>
      <p:graphicFrame>
        <p:nvGraphicFramePr>
          <p:cNvPr id="1291268" name="Object 4"/>
          <p:cNvGraphicFramePr>
            <a:graphicFrameLocks noChangeAspect="1"/>
          </p:cNvGraphicFramePr>
          <p:nvPr>
            <p:extLst>
              <p:ext uri="{D42A27DB-BD31-4B8C-83A1-F6EECF244321}">
                <p14:modId xmlns:p14="http://schemas.microsoft.com/office/powerpoint/2010/main" val="1171342616"/>
              </p:ext>
            </p:extLst>
          </p:nvPr>
        </p:nvGraphicFramePr>
        <p:xfrm>
          <a:off x="4177040" y="3878326"/>
          <a:ext cx="1446213" cy="2057400"/>
        </p:xfrm>
        <a:graphic>
          <a:graphicData uri="http://schemas.openxmlformats.org/presentationml/2006/ole">
            <mc:AlternateContent xmlns:mc="http://schemas.openxmlformats.org/markup-compatibility/2006">
              <mc:Choice xmlns:v="urn:schemas-microsoft-com:vml" Requires="v">
                <p:oleObj spid="_x0000_s1050" name="Utklipp" r:id="rId4" imgW="3848040" imgH="5478120" progId="MS_ClipArt_Gallery.2">
                  <p:embed/>
                </p:oleObj>
              </mc:Choice>
              <mc:Fallback>
                <p:oleObj name="Utklipp" r:id="rId4" imgW="3848040" imgH="5478120" progId="MS_ClipArt_Gallery.2">
                  <p:embed/>
                  <p:pic>
                    <p:nvPicPr>
                      <p:cNvPr id="1291268"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77040" y="3878326"/>
                        <a:ext cx="1446213" cy="205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91269" name="Object 5"/>
          <p:cNvGraphicFramePr>
            <a:graphicFrameLocks noChangeAspect="1"/>
          </p:cNvGraphicFramePr>
          <p:nvPr/>
        </p:nvGraphicFramePr>
        <p:xfrm>
          <a:off x="2971800" y="914400"/>
          <a:ext cx="2590800" cy="2146300"/>
        </p:xfrm>
        <a:graphic>
          <a:graphicData uri="http://schemas.openxmlformats.org/presentationml/2006/ole">
            <mc:AlternateContent xmlns:mc="http://schemas.openxmlformats.org/markup-compatibility/2006">
              <mc:Choice xmlns:v="urn:schemas-microsoft-com:vml" Requires="v">
                <p:oleObj spid="_x0000_s1051" name="Utklipp" r:id="rId6" imgW="4046400" imgH="3352320" progId="MS_ClipArt_Gallery.2">
                  <p:embed/>
                </p:oleObj>
              </mc:Choice>
              <mc:Fallback>
                <p:oleObj name="Utklipp" r:id="rId6" imgW="4046400" imgH="3352320" progId="MS_ClipArt_Gallery.2">
                  <p:embed/>
                  <p:pic>
                    <p:nvPicPr>
                      <p:cNvPr id="1291269"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71800" y="914400"/>
                        <a:ext cx="2590800" cy="214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91270" name="Text Box 6"/>
          <p:cNvSpPr txBox="1">
            <a:spLocks noChangeArrowheads="1"/>
          </p:cNvSpPr>
          <p:nvPr/>
        </p:nvSpPr>
        <p:spPr bwMode="auto">
          <a:xfrm>
            <a:off x="2846784" y="2697162"/>
            <a:ext cx="373371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sz="3200" b="1" dirty="0">
                <a:solidFill>
                  <a:srgbClr val="C00000"/>
                </a:solidFill>
                <a:effectLst>
                  <a:outerShdw blurRad="38100" dist="38100" dir="2700000" algn="tl">
                    <a:srgbClr val="C0C0C0"/>
                  </a:outerShdw>
                </a:effectLst>
              </a:rPr>
              <a:t>Innbyggertilskudd</a:t>
            </a:r>
            <a:endParaRPr lang="nb-NO" sz="2800" dirty="0">
              <a:solidFill>
                <a:srgbClr val="C00000"/>
              </a:solidFill>
            </a:endParaRPr>
          </a:p>
        </p:txBody>
      </p:sp>
      <p:sp>
        <p:nvSpPr>
          <p:cNvPr id="1291271" name="Text Box 7"/>
          <p:cNvSpPr txBox="1">
            <a:spLocks noChangeArrowheads="1"/>
          </p:cNvSpPr>
          <p:nvPr/>
        </p:nvSpPr>
        <p:spPr bwMode="auto">
          <a:xfrm>
            <a:off x="6826021" y="2819399"/>
            <a:ext cx="24082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nb-NO" b="1" dirty="0" err="1">
                <a:solidFill>
                  <a:srgbClr val="002060"/>
                </a:solidFill>
                <a:effectLst>
                  <a:outerShdw blurRad="38100" dist="38100" dir="2700000" algn="tl">
                    <a:srgbClr val="C0C0C0"/>
                  </a:outerShdw>
                </a:effectLst>
              </a:rPr>
              <a:t>Utgiftsutjevning</a:t>
            </a:r>
            <a:endParaRPr lang="nb-NO" dirty="0">
              <a:solidFill>
                <a:srgbClr val="002060"/>
              </a:solidFill>
            </a:endParaRPr>
          </a:p>
        </p:txBody>
      </p:sp>
      <p:sp>
        <p:nvSpPr>
          <p:cNvPr id="1291272" name="Text Box 8"/>
          <p:cNvSpPr txBox="1">
            <a:spLocks noChangeArrowheads="1"/>
          </p:cNvSpPr>
          <p:nvPr/>
        </p:nvSpPr>
        <p:spPr bwMode="auto">
          <a:xfrm>
            <a:off x="465137" y="2819400"/>
            <a:ext cx="20954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b="1" dirty="0">
                <a:solidFill>
                  <a:srgbClr val="002060"/>
                </a:solidFill>
                <a:effectLst>
                  <a:outerShdw blurRad="38100" dist="38100" dir="2700000" algn="tl">
                    <a:srgbClr val="C0C0C0"/>
                  </a:outerShdw>
                </a:effectLst>
              </a:rPr>
              <a:t>Inntektsutjevning</a:t>
            </a:r>
            <a:endParaRPr lang="nb-NO" dirty="0">
              <a:solidFill>
                <a:srgbClr val="002060"/>
              </a:solidFill>
            </a:endParaRPr>
          </a:p>
        </p:txBody>
      </p:sp>
      <p:sp>
        <p:nvSpPr>
          <p:cNvPr id="1291273" name="Text Box 9"/>
          <p:cNvSpPr txBox="1">
            <a:spLocks noChangeArrowheads="1"/>
          </p:cNvSpPr>
          <p:nvPr/>
        </p:nvSpPr>
        <p:spPr bwMode="auto">
          <a:xfrm>
            <a:off x="3242791" y="6228505"/>
            <a:ext cx="3672408"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nb-NO" sz="2400" b="1" dirty="0">
                <a:solidFill>
                  <a:srgbClr val="003300"/>
                </a:solidFill>
                <a:effectLst>
                  <a:outerShdw blurRad="38100" dist="38100" dir="2700000" algn="tl">
                    <a:srgbClr val="C0C0C0"/>
                  </a:outerShdw>
                </a:effectLst>
              </a:rPr>
              <a:t>Skjønnstilskudd</a:t>
            </a:r>
          </a:p>
          <a:p>
            <a:endParaRPr lang="nb-NO" sz="2000" dirty="0">
              <a:solidFill>
                <a:srgbClr val="CC0000"/>
              </a:solidFill>
            </a:endParaRPr>
          </a:p>
        </p:txBody>
      </p:sp>
      <p:sp>
        <p:nvSpPr>
          <p:cNvPr id="1291274" name="Text Box 10"/>
          <p:cNvSpPr txBox="1">
            <a:spLocks noChangeArrowheads="1"/>
          </p:cNvSpPr>
          <p:nvPr/>
        </p:nvSpPr>
        <p:spPr bwMode="auto">
          <a:xfrm>
            <a:off x="5896284" y="5971628"/>
            <a:ext cx="356425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nb-NO" sz="2000" b="1" dirty="0">
                <a:solidFill>
                  <a:srgbClr val="003300"/>
                </a:solidFill>
                <a:effectLst>
                  <a:outerShdw blurRad="38100" dist="38100" dir="2700000" algn="tl">
                    <a:srgbClr val="C0C0C0"/>
                  </a:outerShdw>
                </a:effectLst>
              </a:rPr>
              <a:t>Ny overgangsordninger - INGAR</a:t>
            </a:r>
            <a:endParaRPr lang="nb-NO" sz="2000" dirty="0">
              <a:solidFill>
                <a:srgbClr val="003300"/>
              </a:solidFill>
            </a:endParaRPr>
          </a:p>
        </p:txBody>
      </p:sp>
      <p:sp>
        <p:nvSpPr>
          <p:cNvPr id="1291275" name="Text Box 11"/>
          <p:cNvSpPr txBox="1">
            <a:spLocks noChangeArrowheads="1"/>
          </p:cNvSpPr>
          <p:nvPr/>
        </p:nvSpPr>
        <p:spPr bwMode="auto">
          <a:xfrm>
            <a:off x="414267" y="4398667"/>
            <a:ext cx="4120469"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buFont typeface="Arial" panose="020B0604020202020204" pitchFamily="34" charset="0"/>
              <a:buChar char="•"/>
            </a:pPr>
            <a:r>
              <a:rPr lang="nb-NO" sz="2000" b="1" dirty="0">
                <a:solidFill>
                  <a:srgbClr val="002060"/>
                </a:solidFill>
                <a:effectLst>
                  <a:outerShdw blurRad="38100" dist="38100" dir="2700000" algn="tl">
                    <a:srgbClr val="C0C0C0"/>
                  </a:outerShdw>
                </a:effectLst>
              </a:rPr>
              <a:t>Nord-Norge-tilskudd    (inkl. tilskudd Namdalen)</a:t>
            </a:r>
          </a:p>
          <a:p>
            <a:pPr marL="342900" indent="-342900">
              <a:buFont typeface="Arial" panose="020B0604020202020204" pitchFamily="34" charset="0"/>
              <a:buChar char="•"/>
            </a:pPr>
            <a:r>
              <a:rPr lang="nb-NO" sz="2000" b="1" dirty="0">
                <a:solidFill>
                  <a:srgbClr val="002060"/>
                </a:solidFill>
                <a:effectLst>
                  <a:outerShdw blurRad="38100" dist="38100" dir="2700000" algn="tl">
                    <a:srgbClr val="C0C0C0"/>
                  </a:outerShdw>
                </a:effectLst>
              </a:rPr>
              <a:t>Distriktstilskudd Sør-Norge</a:t>
            </a:r>
          </a:p>
          <a:p>
            <a:pPr marL="342900" indent="-342900">
              <a:buFont typeface="Arial" panose="020B0604020202020204" pitchFamily="34" charset="0"/>
              <a:buChar char="•"/>
            </a:pPr>
            <a:r>
              <a:rPr lang="nb-NO" sz="2000" b="1" dirty="0">
                <a:solidFill>
                  <a:srgbClr val="002060"/>
                </a:solidFill>
                <a:effectLst>
                  <a:outerShdw blurRad="38100" dist="38100" dir="2700000" algn="tl">
                    <a:srgbClr val="C0C0C0"/>
                  </a:outerShdw>
                </a:effectLst>
              </a:rPr>
              <a:t>Småkommunetilskudd</a:t>
            </a:r>
          </a:p>
          <a:p>
            <a:pPr marL="342900" indent="-342900">
              <a:buFont typeface="Arial" panose="020B0604020202020204" pitchFamily="34" charset="0"/>
              <a:buChar char="•"/>
            </a:pPr>
            <a:r>
              <a:rPr lang="nb-NO" sz="2000" b="1" dirty="0">
                <a:effectLst>
                  <a:outerShdw blurRad="38100" dist="38100" dir="2700000" algn="tl">
                    <a:srgbClr val="C0C0C0"/>
                  </a:outerShdw>
                </a:effectLst>
              </a:rPr>
              <a:t>(Deler av skjønnet)</a:t>
            </a:r>
          </a:p>
          <a:p>
            <a:endParaRPr lang="nb-NO" sz="2000" dirty="0"/>
          </a:p>
        </p:txBody>
      </p:sp>
      <p:sp>
        <p:nvSpPr>
          <p:cNvPr id="1291276" name="Text Box 12"/>
          <p:cNvSpPr txBox="1">
            <a:spLocks noChangeArrowheads="1"/>
          </p:cNvSpPr>
          <p:nvPr/>
        </p:nvSpPr>
        <p:spPr bwMode="auto">
          <a:xfrm>
            <a:off x="2452985" y="3276599"/>
            <a:ext cx="435191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nb-NO" sz="2000" b="1" dirty="0">
                <a:solidFill>
                  <a:srgbClr val="C00000"/>
                </a:solidFill>
                <a:effectLst>
                  <a:outerShdw blurRad="38100" dist="38100" dir="2700000" algn="tl">
                    <a:srgbClr val="C0C0C0"/>
                  </a:outerShdw>
                </a:effectLst>
              </a:rPr>
              <a:t>Inklusive saker med særskilt fordeling</a:t>
            </a:r>
          </a:p>
        </p:txBody>
      </p:sp>
      <p:sp>
        <p:nvSpPr>
          <p:cNvPr id="1291278" name="Text Box 14"/>
          <p:cNvSpPr txBox="1">
            <a:spLocks noChangeArrowheads="1"/>
          </p:cNvSpPr>
          <p:nvPr/>
        </p:nvSpPr>
        <p:spPr bwMode="auto">
          <a:xfrm>
            <a:off x="6258322" y="5008221"/>
            <a:ext cx="1800493"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b="1" dirty="0">
                <a:solidFill>
                  <a:srgbClr val="003300"/>
                </a:solidFill>
                <a:effectLst>
                  <a:outerShdw blurRad="38100" dist="38100" dir="2700000" algn="tl">
                    <a:srgbClr val="C0C0C0"/>
                  </a:outerShdw>
                </a:effectLst>
              </a:rPr>
              <a:t>Storbytilskudd</a:t>
            </a:r>
            <a:endParaRPr lang="nb-NO" sz="2000" b="1" dirty="0">
              <a:solidFill>
                <a:srgbClr val="003300"/>
              </a:solidFill>
              <a:effectLst>
                <a:outerShdw blurRad="38100" dist="38100" dir="2700000" algn="tl">
                  <a:srgbClr val="C0C0C0"/>
                </a:outerShdw>
              </a:effectLst>
            </a:endParaRPr>
          </a:p>
          <a:p>
            <a:r>
              <a:rPr lang="nb-NO" sz="1600" b="1" dirty="0">
                <a:solidFill>
                  <a:srgbClr val="003300"/>
                </a:solidFill>
                <a:effectLst>
                  <a:outerShdw blurRad="38100" dist="38100" dir="2700000" algn="tl">
                    <a:srgbClr val="C0C0C0"/>
                  </a:outerShdw>
                </a:effectLst>
              </a:rPr>
              <a:t>(4 kommuner)</a:t>
            </a:r>
            <a:endParaRPr lang="nb-NO" sz="1000" dirty="0">
              <a:solidFill>
                <a:srgbClr val="003300"/>
              </a:solidFill>
            </a:endParaRPr>
          </a:p>
        </p:txBody>
      </p:sp>
      <p:sp>
        <p:nvSpPr>
          <p:cNvPr id="1291279" name="Text Box 15"/>
          <p:cNvSpPr txBox="1">
            <a:spLocks noChangeArrowheads="1"/>
          </p:cNvSpPr>
          <p:nvPr/>
        </p:nvSpPr>
        <p:spPr bwMode="auto">
          <a:xfrm>
            <a:off x="465137" y="3964642"/>
            <a:ext cx="332655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b="1" dirty="0">
                <a:solidFill>
                  <a:srgbClr val="002060"/>
                </a:solidFill>
                <a:latin typeface="Helvetica" pitchFamily="34" charset="0"/>
              </a:rPr>
              <a:t>Regionalpolitiske elementer:</a:t>
            </a:r>
          </a:p>
        </p:txBody>
      </p:sp>
      <p:sp>
        <p:nvSpPr>
          <p:cNvPr id="1291283" name="Text Box 19"/>
          <p:cNvSpPr txBox="1">
            <a:spLocks noChangeArrowheads="1"/>
          </p:cNvSpPr>
          <p:nvPr/>
        </p:nvSpPr>
        <p:spPr bwMode="auto">
          <a:xfrm>
            <a:off x="6258322" y="3946001"/>
            <a:ext cx="284018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33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nb-NO" b="1" dirty="0">
                <a:solidFill>
                  <a:srgbClr val="002060"/>
                </a:solidFill>
                <a:latin typeface="Helvetica" pitchFamily="34" charset="0"/>
              </a:rPr>
              <a:t>Vekstkommunetilskudd</a:t>
            </a:r>
          </a:p>
          <a:p>
            <a:pPr eaLnBrk="1" hangingPunct="1"/>
            <a:endParaRPr lang="nb-NO" b="1" dirty="0">
              <a:solidFill>
                <a:srgbClr val="CC0000"/>
              </a:solidFill>
              <a:latin typeface="Helvetica" pitchFamily="34" charset="0"/>
            </a:endParaRPr>
          </a:p>
          <a:p>
            <a:pPr eaLnBrk="1" hangingPunct="1"/>
            <a:r>
              <a:rPr lang="nb-NO" b="1" dirty="0">
                <a:solidFill>
                  <a:srgbClr val="00B050"/>
                </a:solidFill>
                <a:latin typeface="Helvetica" pitchFamily="34" charset="0"/>
              </a:rPr>
              <a:t>Inndelingstilskudd</a:t>
            </a:r>
          </a:p>
          <a:p>
            <a:pPr eaLnBrk="1" hangingPunct="1"/>
            <a:endParaRPr lang="nb-NO" b="1" dirty="0">
              <a:solidFill>
                <a:srgbClr val="CC0000"/>
              </a:solidFill>
              <a:latin typeface="Helvetica" pitchFamily="34" charset="0"/>
            </a:endParaRPr>
          </a:p>
        </p:txBody>
      </p:sp>
    </p:spTree>
    <p:extLst>
      <p:ext uri="{BB962C8B-B14F-4D97-AF65-F5344CB8AC3E}">
        <p14:creationId xmlns:p14="http://schemas.microsoft.com/office/powerpoint/2010/main" val="395805955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62000" y="116632"/>
            <a:ext cx="8077200" cy="648072"/>
          </a:xfrm>
        </p:spPr>
        <p:txBody>
          <a:bodyPr/>
          <a:lstStyle/>
          <a:p>
            <a:r>
              <a:rPr lang="nb-NO" dirty="0"/>
              <a:t>Kommunenes frie inntekter</a:t>
            </a:r>
          </a:p>
        </p:txBody>
      </p:sp>
      <p:pic>
        <p:nvPicPr>
          <p:cNvPr id="4" name="Bilde 3"/>
          <p:cNvPicPr>
            <a:picLocks noChangeAspect="1"/>
          </p:cNvPicPr>
          <p:nvPr/>
        </p:nvPicPr>
        <p:blipFill>
          <a:blip r:embed="rId2"/>
          <a:stretch>
            <a:fillRect/>
          </a:stretch>
        </p:blipFill>
        <p:spPr>
          <a:xfrm>
            <a:off x="539552" y="1086178"/>
            <a:ext cx="8629697" cy="2838302"/>
          </a:xfrm>
          <a:prstGeom prst="rect">
            <a:avLst/>
          </a:prstGeom>
        </p:spPr>
      </p:pic>
      <p:sp>
        <p:nvSpPr>
          <p:cNvPr id="5" name="TekstSylinder 4"/>
          <p:cNvSpPr txBox="1"/>
          <p:nvPr/>
        </p:nvSpPr>
        <p:spPr>
          <a:xfrm>
            <a:off x="683568" y="4509120"/>
            <a:ext cx="8460431" cy="2308324"/>
          </a:xfrm>
          <a:prstGeom prst="rect">
            <a:avLst/>
          </a:prstGeom>
          <a:noFill/>
        </p:spPr>
        <p:txBody>
          <a:bodyPr wrap="square" rtlCol="0">
            <a:spAutoFit/>
          </a:bodyPr>
          <a:lstStyle/>
          <a:p>
            <a:r>
              <a:rPr lang="nb-NO" dirty="0"/>
              <a:t>Her vises anslag for skatt og rammetilskudd for kommunene i 2016, vedtatt stats-budsjett. Alle kommunene unntatt Brønnøy har korrigerte frie inntekter over landsgjennomsnittet, fra 99,8 pst til 119,4 pst. Merk for Sømna er det tatt inn 3,7 </a:t>
            </a:r>
            <a:r>
              <a:rPr lang="nb-NO" dirty="0" err="1"/>
              <a:t>mill</a:t>
            </a:r>
            <a:r>
              <a:rPr lang="nb-NO" dirty="0"/>
              <a:t> kr ekstraordinært skjønn fra KMD, men som ikke er med i </a:t>
            </a:r>
            <a:r>
              <a:rPr lang="nb-NO" dirty="0" err="1"/>
              <a:t>korr</a:t>
            </a:r>
            <a:r>
              <a:rPr lang="nb-NO" dirty="0"/>
              <a:t> </a:t>
            </a:r>
            <a:r>
              <a:rPr lang="nb-NO"/>
              <a:t>frie inntekter</a:t>
            </a:r>
            <a:endParaRPr lang="nb-NO" dirty="0"/>
          </a:p>
          <a:p>
            <a:endParaRPr lang="nb-NO" dirty="0"/>
          </a:p>
          <a:p>
            <a:r>
              <a:rPr lang="nb-NO" dirty="0"/>
              <a:t>Alle kommunene med skatteinntekter under 90 pst, fra omlag 68 pst til 80 pst.</a:t>
            </a:r>
          </a:p>
          <a:p>
            <a:endParaRPr lang="nb-NO" dirty="0"/>
          </a:p>
          <a:p>
            <a:r>
              <a:rPr lang="nb-NO" dirty="0"/>
              <a:t>De er disse inntektene vi nå skal se mer på hvordan påvirkes fremover</a:t>
            </a:r>
          </a:p>
        </p:txBody>
      </p:sp>
    </p:spTree>
    <p:extLst>
      <p:ext uri="{BB962C8B-B14F-4D97-AF65-F5344CB8AC3E}">
        <p14:creationId xmlns:p14="http://schemas.microsoft.com/office/powerpoint/2010/main" val="3611067698"/>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62000" y="116632"/>
            <a:ext cx="8077200" cy="576064"/>
          </a:xfrm>
        </p:spPr>
        <p:txBody>
          <a:bodyPr>
            <a:noAutofit/>
          </a:bodyPr>
          <a:lstStyle/>
          <a:p>
            <a:r>
              <a:rPr lang="nb-NO" sz="2800" b="1" dirty="0"/>
              <a:t>Hva ligger i høringsnotatet fra staten om endringer i Inntektssystemet</a:t>
            </a:r>
            <a:r>
              <a:rPr lang="nb-NO" sz="2800" dirty="0"/>
              <a:t>:</a:t>
            </a:r>
            <a:endParaRPr lang="nb-NO" sz="2900" dirty="0"/>
          </a:p>
        </p:txBody>
      </p:sp>
      <p:sp>
        <p:nvSpPr>
          <p:cNvPr id="3" name="TekstSylinder 2"/>
          <p:cNvSpPr txBox="1"/>
          <p:nvPr/>
        </p:nvSpPr>
        <p:spPr>
          <a:xfrm>
            <a:off x="5868144" y="6453026"/>
            <a:ext cx="3195105" cy="400110"/>
          </a:xfrm>
          <a:prstGeom prst="rect">
            <a:avLst/>
          </a:prstGeom>
          <a:noFill/>
        </p:spPr>
        <p:txBody>
          <a:bodyPr wrap="none" rtlCol="0">
            <a:spAutoFit/>
          </a:bodyPr>
          <a:lstStyle/>
          <a:p>
            <a:r>
              <a:rPr lang="nb-NO" sz="2000" b="1" dirty="0">
                <a:solidFill>
                  <a:srgbClr val="C00000"/>
                </a:solidFill>
                <a:latin typeface="Bradley Hand ITC" panose="03070402050302030203" pitchFamily="66" charset="0"/>
              </a:rPr>
              <a:t>Stolp kommunekompetanse</a:t>
            </a:r>
          </a:p>
        </p:txBody>
      </p:sp>
      <p:sp>
        <p:nvSpPr>
          <p:cNvPr id="7" name="Rektangel 6"/>
          <p:cNvSpPr/>
          <p:nvPr/>
        </p:nvSpPr>
        <p:spPr>
          <a:xfrm>
            <a:off x="927922" y="1176490"/>
            <a:ext cx="8202488" cy="5201424"/>
          </a:xfrm>
          <a:prstGeom prst="rect">
            <a:avLst/>
          </a:prstGeom>
        </p:spPr>
        <p:txBody>
          <a:bodyPr wrap="square">
            <a:spAutoFit/>
          </a:bodyPr>
          <a:lstStyle/>
          <a:p>
            <a:pPr marL="457200" indent="-457200">
              <a:buFont typeface="Arial" panose="020B0604020202020204" pitchFamily="34" charset="0"/>
              <a:buChar char="•"/>
            </a:pPr>
            <a:r>
              <a:rPr lang="nb-NO" sz="2600" dirty="0">
                <a:solidFill>
                  <a:schemeClr val="accent6">
                    <a:lumMod val="50000"/>
                  </a:schemeClr>
                </a:solidFill>
                <a:latin typeface="Comic Sans MS" panose="030F0702030302020204" pitchFamily="66" charset="0"/>
              </a:rPr>
              <a:t>Oppdaterte delkostnadsnøkler – basert på nye analyser</a:t>
            </a:r>
          </a:p>
          <a:p>
            <a:pPr marL="457200" indent="-457200">
              <a:buFont typeface="Arial" panose="020B0604020202020204" pitchFamily="34" charset="0"/>
              <a:buChar char="•"/>
            </a:pPr>
            <a:endParaRPr lang="nb-NO" sz="1000" dirty="0">
              <a:solidFill>
                <a:schemeClr val="accent6">
                  <a:lumMod val="50000"/>
                </a:schemeClr>
              </a:solidFill>
              <a:latin typeface="Comic Sans MS" panose="030F0702030302020204" pitchFamily="66" charset="0"/>
            </a:endParaRPr>
          </a:p>
          <a:p>
            <a:pPr marL="457200" indent="-457200">
              <a:buFont typeface="Arial" panose="020B0604020202020204" pitchFamily="34" charset="0"/>
              <a:buChar char="•"/>
            </a:pPr>
            <a:r>
              <a:rPr lang="nb-NO" sz="2600" dirty="0">
                <a:solidFill>
                  <a:schemeClr val="accent6">
                    <a:lumMod val="50000"/>
                  </a:schemeClr>
                </a:solidFill>
                <a:latin typeface="Comic Sans MS" panose="030F0702030302020204" pitchFamily="66" charset="0"/>
              </a:rPr>
              <a:t>Gradering av basistilskuddet – ikke lenger full kompensasjon for </a:t>
            </a:r>
            <a:r>
              <a:rPr lang="nb-NO" sz="2600" b="1" dirty="0">
                <a:solidFill>
                  <a:schemeClr val="accent6">
                    <a:lumMod val="50000"/>
                  </a:schemeClr>
                </a:solidFill>
                <a:latin typeface="Comic Sans MS" panose="030F0702030302020204" pitchFamily="66" charset="0"/>
              </a:rPr>
              <a:t>frivillige</a:t>
            </a:r>
            <a:r>
              <a:rPr lang="nb-NO" sz="2600" dirty="0">
                <a:solidFill>
                  <a:schemeClr val="accent6">
                    <a:lumMod val="50000"/>
                  </a:schemeClr>
                </a:solidFill>
                <a:latin typeface="Comic Sans MS" panose="030F0702030302020204" pitchFamily="66" charset="0"/>
              </a:rPr>
              <a:t> smådriftsulemper</a:t>
            </a:r>
          </a:p>
          <a:p>
            <a:pPr marL="457200" indent="-457200">
              <a:buFont typeface="Arial" panose="020B0604020202020204" pitchFamily="34" charset="0"/>
              <a:buChar char="•"/>
            </a:pPr>
            <a:endParaRPr lang="nb-NO" sz="1000" dirty="0">
              <a:solidFill>
                <a:schemeClr val="accent6">
                  <a:lumMod val="50000"/>
                </a:schemeClr>
              </a:solidFill>
              <a:latin typeface="Comic Sans MS" panose="030F0702030302020204" pitchFamily="66" charset="0"/>
            </a:endParaRPr>
          </a:p>
          <a:p>
            <a:pPr marL="457200" indent="-457200">
              <a:buFont typeface="Arial" panose="020B0604020202020204" pitchFamily="34" charset="0"/>
              <a:buChar char="•"/>
            </a:pPr>
            <a:r>
              <a:rPr lang="nb-NO" sz="2600" dirty="0">
                <a:solidFill>
                  <a:schemeClr val="accent6">
                    <a:lumMod val="50000"/>
                  </a:schemeClr>
                </a:solidFill>
                <a:latin typeface="Comic Sans MS" panose="030F0702030302020204" pitchFamily="66" charset="0"/>
              </a:rPr>
              <a:t>Ny retning for regionalpolitiske tilskudd – knyttes sterkere opp til distriktspolitiske utfordringer</a:t>
            </a:r>
          </a:p>
          <a:p>
            <a:pPr marL="914400" lvl="1" indent="-457200">
              <a:buFont typeface="Arial" panose="020B0604020202020204" pitchFamily="34" charset="0"/>
              <a:buChar char="•"/>
            </a:pPr>
            <a:r>
              <a:rPr lang="nb-NO" sz="2600" dirty="0">
                <a:solidFill>
                  <a:schemeClr val="accent6">
                    <a:lumMod val="50000"/>
                  </a:schemeClr>
                </a:solidFill>
                <a:latin typeface="Comic Sans MS" panose="030F0702030302020204" pitchFamily="66" charset="0"/>
              </a:rPr>
              <a:t>Mer vekt på tilskudd per innbygger enn per kommune</a:t>
            </a:r>
          </a:p>
          <a:p>
            <a:pPr marL="914400" lvl="1" indent="-457200">
              <a:buFont typeface="Arial" panose="020B0604020202020204" pitchFamily="34" charset="0"/>
              <a:buChar char="•"/>
            </a:pPr>
            <a:endParaRPr lang="nb-NO" sz="2600" dirty="0">
              <a:solidFill>
                <a:schemeClr val="accent6">
                  <a:lumMod val="50000"/>
                </a:schemeClr>
              </a:solidFill>
              <a:latin typeface="Comic Sans MS" panose="030F0702030302020204" pitchFamily="66" charset="0"/>
            </a:endParaRPr>
          </a:p>
          <a:p>
            <a:pPr marL="457200" indent="-457200">
              <a:buFont typeface="Arial" panose="020B0604020202020204" pitchFamily="34" charset="0"/>
              <a:buChar char="•"/>
            </a:pPr>
            <a:r>
              <a:rPr lang="nb-NO" sz="2600" i="1" dirty="0">
                <a:solidFill>
                  <a:schemeClr val="accent6">
                    <a:lumMod val="50000"/>
                  </a:schemeClr>
                </a:solidFill>
                <a:latin typeface="Comic Sans MS" panose="030F0702030302020204" pitchFamily="66" charset="0"/>
              </a:rPr>
              <a:t>Et inntektssystem som er mer nøytralt ved kommunesammenslutninger</a:t>
            </a:r>
          </a:p>
        </p:txBody>
      </p:sp>
    </p:spTree>
    <p:extLst>
      <p:ext uri="{BB962C8B-B14F-4D97-AF65-F5344CB8AC3E}">
        <p14:creationId xmlns:p14="http://schemas.microsoft.com/office/powerpoint/2010/main" val="640214398"/>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82" name="Rectangle 2"/>
          <p:cNvSpPr>
            <a:spLocks noGrp="1" noChangeArrowheads="1"/>
          </p:cNvSpPr>
          <p:nvPr>
            <p:ph type="title"/>
          </p:nvPr>
        </p:nvSpPr>
        <p:spPr>
          <a:xfrm>
            <a:off x="539750" y="1"/>
            <a:ext cx="8604250" cy="620688"/>
          </a:xfrm>
        </p:spPr>
        <p:txBody>
          <a:bodyPr>
            <a:normAutofit/>
          </a:bodyPr>
          <a:lstStyle/>
          <a:p>
            <a:pPr algn="ctr"/>
            <a:r>
              <a:rPr lang="nb-NO" sz="2400" b="1" dirty="0">
                <a:solidFill>
                  <a:srgbClr val="C00000"/>
                </a:solidFill>
                <a:latin typeface="Comic Sans MS" panose="030F0702030302020204" pitchFamily="66" charset="0"/>
              </a:rPr>
              <a:t>Forslag til ny kostnadsnøkkel ved høringen</a:t>
            </a:r>
          </a:p>
        </p:txBody>
      </p:sp>
      <p:graphicFrame>
        <p:nvGraphicFramePr>
          <p:cNvPr id="1300549" name="Group 69"/>
          <p:cNvGraphicFramePr>
            <a:graphicFrameLocks noGrp="1"/>
          </p:cNvGraphicFramePr>
          <p:nvPr>
            <p:ph idx="1"/>
            <p:extLst>
              <p:ext uri="{D42A27DB-BD31-4B8C-83A1-F6EECF244321}">
                <p14:modId xmlns:p14="http://schemas.microsoft.com/office/powerpoint/2010/main" val="1903529891"/>
              </p:ext>
            </p:extLst>
          </p:nvPr>
        </p:nvGraphicFramePr>
        <p:xfrm>
          <a:off x="780728" y="750607"/>
          <a:ext cx="4166727" cy="6118583"/>
        </p:xfrm>
        <a:graphic>
          <a:graphicData uri="http://schemas.openxmlformats.org/drawingml/2006/table">
            <a:tbl>
              <a:tblPr/>
              <a:tblGrid>
                <a:gridCol w="1981041">
                  <a:extLst>
                    <a:ext uri="{9D8B030D-6E8A-4147-A177-3AD203B41FA5}">
                      <a16:colId xmlns:a16="http://schemas.microsoft.com/office/drawing/2014/main" val="20000"/>
                    </a:ext>
                  </a:extLst>
                </a:gridCol>
                <a:gridCol w="1163782">
                  <a:extLst>
                    <a:ext uri="{9D8B030D-6E8A-4147-A177-3AD203B41FA5}">
                      <a16:colId xmlns:a16="http://schemas.microsoft.com/office/drawing/2014/main" val="20001"/>
                    </a:ext>
                  </a:extLst>
                </a:gridCol>
                <a:gridCol w="1021904">
                  <a:extLst>
                    <a:ext uri="{9D8B030D-6E8A-4147-A177-3AD203B41FA5}">
                      <a16:colId xmlns:a16="http://schemas.microsoft.com/office/drawing/2014/main" val="20002"/>
                    </a:ext>
                  </a:extLst>
                </a:gridCol>
              </a:tblGrid>
              <a:tr h="673722">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2000" b="1" i="0" u="none" strike="noStrike" cap="none" normalizeH="0" baseline="0" dirty="0">
                          <a:ln>
                            <a:noFill/>
                          </a:ln>
                          <a:solidFill>
                            <a:schemeClr val="bg1"/>
                          </a:solidFill>
                          <a:effectLst/>
                          <a:latin typeface="Comic Sans MS" pitchFamily="66" charset="0"/>
                        </a:rPr>
                        <a:t>Kriterium</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solidFill>
                      <a:srgbClr val="D14E1C"/>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800" b="1" i="0" u="none" strike="noStrike" cap="none" normalizeH="0" baseline="0" dirty="0">
                          <a:ln>
                            <a:noFill/>
                          </a:ln>
                          <a:solidFill>
                            <a:schemeClr val="bg1"/>
                          </a:solidFill>
                          <a:effectLst/>
                          <a:latin typeface="Comic Sans MS" pitchFamily="66" charset="0"/>
                        </a:rPr>
                        <a:t>Vekt dagens</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solidFill>
                      <a:srgbClr val="D14E1C"/>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800" b="1" i="0" u="none" strike="noStrike" cap="none" normalizeH="0" baseline="0" dirty="0">
                          <a:ln>
                            <a:noFill/>
                          </a:ln>
                          <a:solidFill>
                            <a:schemeClr val="bg1"/>
                          </a:solidFill>
                          <a:effectLst/>
                          <a:latin typeface="Comic Sans MS" pitchFamily="66" charset="0"/>
                        </a:rPr>
                        <a:t>Vekt forslag</a:t>
                      </a:r>
                      <a:endParaRPr kumimoji="0" lang="nb-NO" sz="2400" b="1" i="0" u="none" strike="noStrike" cap="none" normalizeH="0" baseline="0" dirty="0">
                        <a:ln>
                          <a:noFill/>
                        </a:ln>
                        <a:solidFill>
                          <a:schemeClr val="bg1"/>
                        </a:solidFill>
                        <a:effectLst/>
                        <a:latin typeface="Comic Sans MS" pitchFamily="66" charset="0"/>
                      </a:endParaRP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solidFill>
                      <a:srgbClr val="D14E1C"/>
                    </a:solidFill>
                  </a:tcPr>
                </a:tc>
                <a:extLst>
                  <a:ext uri="{0D108BD9-81ED-4DB2-BD59-A6C34878D82A}">
                    <a16:rowId xmlns:a16="http://schemas.microsoft.com/office/drawing/2014/main" val="10000"/>
                  </a:ext>
                </a:extLst>
              </a:tr>
              <a:tr h="328251">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0" i="0" u="none" strike="noStrike" cap="none" normalizeH="0" baseline="0" dirty="0">
                          <a:ln>
                            <a:noFill/>
                          </a:ln>
                          <a:solidFill>
                            <a:srgbClr val="001A58"/>
                          </a:solidFill>
                          <a:effectLst/>
                          <a:latin typeface="Comic Sans MS" pitchFamily="66" charset="0"/>
                        </a:rPr>
                        <a:t>Innbyggere 0-1 år</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0,0055</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0,0056</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59450">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0" i="0" u="none" strike="noStrike" cap="none" normalizeH="0" baseline="0" dirty="0">
                          <a:ln>
                            <a:noFill/>
                          </a:ln>
                          <a:solidFill>
                            <a:srgbClr val="001A58"/>
                          </a:solidFill>
                          <a:effectLst/>
                          <a:latin typeface="Comic Sans MS" pitchFamily="66" charset="0"/>
                        </a:rPr>
                        <a:t>Innbyggere 2-5 år</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0,1268</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0,1445</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0300">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0" i="0" u="none" strike="noStrike" cap="none" normalizeH="0" baseline="0" dirty="0">
                          <a:ln>
                            <a:noFill/>
                          </a:ln>
                          <a:solidFill>
                            <a:srgbClr val="001A58"/>
                          </a:solidFill>
                          <a:effectLst/>
                          <a:latin typeface="Comic Sans MS" pitchFamily="66" charset="0"/>
                        </a:rPr>
                        <a:t>Innbyggere 6-15 år</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0,2880</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0,2659</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8944">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0" i="0" u="none" strike="noStrike" cap="none" normalizeH="0" baseline="0" dirty="0">
                          <a:ln>
                            <a:noFill/>
                          </a:ln>
                          <a:solidFill>
                            <a:srgbClr val="001A58"/>
                          </a:solidFill>
                          <a:effectLst/>
                          <a:latin typeface="Comic Sans MS" pitchFamily="66" charset="0"/>
                        </a:rPr>
                        <a:t>Innbyggere 16-22 år</a:t>
                      </a:r>
                      <a:endParaRPr kumimoji="0" lang="nb-NO" sz="1400" b="1" i="0" u="none" strike="noStrike" cap="none" normalizeH="0" baseline="0" dirty="0">
                        <a:ln>
                          <a:noFill/>
                        </a:ln>
                        <a:solidFill>
                          <a:srgbClr val="001A58"/>
                        </a:solidFill>
                        <a:effectLst/>
                        <a:latin typeface="Comic Sans MS" pitchFamily="66" charset="0"/>
                      </a:endParaRP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0,0210</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0,0233</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6328">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0" i="0" u="none" strike="noStrike" cap="none" normalizeH="0" baseline="0" dirty="0">
                          <a:ln>
                            <a:noFill/>
                          </a:ln>
                          <a:solidFill>
                            <a:srgbClr val="001A58"/>
                          </a:solidFill>
                          <a:effectLst/>
                          <a:latin typeface="Comic Sans MS" pitchFamily="66" charset="0"/>
                        </a:rPr>
                        <a:t>Innbyggere 23-66 år</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0,0938</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0,1101</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9103">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0" i="0" u="none" strike="noStrike" cap="none" normalizeH="0" baseline="0" dirty="0">
                          <a:ln>
                            <a:noFill/>
                          </a:ln>
                          <a:solidFill>
                            <a:srgbClr val="001A58"/>
                          </a:solidFill>
                          <a:effectLst/>
                          <a:latin typeface="Comic Sans MS" pitchFamily="66" charset="0"/>
                        </a:rPr>
                        <a:t>Innbyggere 67-79 år</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0,0453</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0,0549</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721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0" i="0" u="none" strike="noStrike" cap="none" normalizeH="0" baseline="0" dirty="0">
                          <a:ln>
                            <a:noFill/>
                          </a:ln>
                          <a:solidFill>
                            <a:srgbClr val="001A58"/>
                          </a:solidFill>
                          <a:effectLst/>
                          <a:latin typeface="Comic Sans MS" pitchFamily="66" charset="0"/>
                        </a:rPr>
                        <a:t>Innbyggere 89-89 år</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0,0693</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0,0762</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721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0" i="0" u="none" strike="noStrike" cap="none" normalizeH="0" baseline="0" dirty="0">
                          <a:ln>
                            <a:noFill/>
                          </a:ln>
                          <a:solidFill>
                            <a:srgbClr val="001A58"/>
                          </a:solidFill>
                          <a:effectLst/>
                          <a:latin typeface="Comic Sans MS" pitchFamily="66" charset="0"/>
                        </a:rPr>
                        <a:t>Innbyggere 90 år og over</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0,0464</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0,0384</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2721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0" i="0" u="none" strike="noStrike" cap="none" normalizeH="0" baseline="0" dirty="0">
                          <a:ln>
                            <a:noFill/>
                          </a:ln>
                          <a:solidFill>
                            <a:srgbClr val="001A58"/>
                          </a:solidFill>
                          <a:effectLst/>
                          <a:latin typeface="Comic Sans MS" pitchFamily="66" charset="0"/>
                        </a:rPr>
                        <a:t>Landbrukskriteriet</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0,0029</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0,0022</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2721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0" i="0" u="none" strike="noStrike" cap="none" normalizeH="0" baseline="0" dirty="0">
                          <a:ln>
                            <a:noFill/>
                          </a:ln>
                          <a:solidFill>
                            <a:srgbClr val="001A58"/>
                          </a:solidFill>
                          <a:effectLst/>
                          <a:latin typeface="Comic Sans MS" pitchFamily="66" charset="0"/>
                        </a:rPr>
                        <a:t>Sonekriteriet</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0,0132</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0,0101</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2721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0" i="0" u="none" strike="noStrike" cap="none" normalizeH="0" baseline="0" dirty="0">
                          <a:ln>
                            <a:noFill/>
                          </a:ln>
                          <a:solidFill>
                            <a:srgbClr val="001A58"/>
                          </a:solidFill>
                          <a:effectLst/>
                          <a:latin typeface="Comic Sans MS" pitchFamily="66" charset="0"/>
                        </a:rPr>
                        <a:t>Nabokriteriet</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0,0132</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0,0101</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2721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0" i="0" u="none" strike="noStrike" cap="none" normalizeH="0" baseline="0" dirty="0">
                          <a:ln>
                            <a:noFill/>
                          </a:ln>
                          <a:solidFill>
                            <a:srgbClr val="001A58"/>
                          </a:solidFill>
                          <a:effectLst/>
                          <a:latin typeface="Comic Sans MS" pitchFamily="66" charset="0"/>
                        </a:rPr>
                        <a:t>Basiskriteriet</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0,0226</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0,0244</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2721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400" b="0" i="0" u="none" strike="noStrike" kern="1200" cap="none" spc="0" normalizeH="0" baseline="0" noProof="0" dirty="0">
                          <a:ln>
                            <a:noFill/>
                          </a:ln>
                          <a:solidFill>
                            <a:srgbClr val="001A58"/>
                          </a:solidFill>
                          <a:effectLst/>
                          <a:uLnTx/>
                          <a:uFillTx/>
                          <a:latin typeface="Comic Sans MS" pitchFamily="66" charset="0"/>
                          <a:ea typeface="+mn-ea"/>
                          <a:cs typeface="+mn-cs"/>
                        </a:rPr>
                        <a:t>Innvandrere 6-15 år, ekskl. Skandinavia</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0,0083</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0,0071</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2721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200" b="0" i="0" u="none" strike="noStrike" kern="1200" cap="none" spc="0" normalizeH="0" baseline="0" noProof="0" dirty="0">
                          <a:ln>
                            <a:noFill/>
                          </a:ln>
                          <a:solidFill>
                            <a:srgbClr val="001A58"/>
                          </a:solidFill>
                          <a:effectLst/>
                          <a:uLnTx/>
                          <a:uFillTx/>
                          <a:latin typeface="Comic Sans MS" pitchFamily="66" charset="0"/>
                          <a:ea typeface="+mn-ea"/>
                          <a:cs typeface="+mn-cs"/>
                        </a:rPr>
                        <a:t>Norskfødte med innvandrere foreldre 6-15 år, ekskl. Skandinavia</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0,0009</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endParaRPr kumimoji="0" lang="nb-NO" sz="1400" b="1" i="0" u="none" strike="noStrike" cap="none" normalizeH="0" baseline="0" dirty="0">
                        <a:ln>
                          <a:noFill/>
                        </a:ln>
                        <a:solidFill>
                          <a:srgbClr val="001A58"/>
                        </a:solidFill>
                        <a:effectLst/>
                        <a:latin typeface="Comic Sans MS" pitchFamily="66" charset="0"/>
                      </a:endParaRP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graphicFrame>
        <p:nvGraphicFramePr>
          <p:cNvPr id="6" name="Group 69"/>
          <p:cNvGraphicFramePr>
            <a:graphicFrameLocks/>
          </p:cNvGraphicFramePr>
          <p:nvPr>
            <p:extLst>
              <p:ext uri="{D42A27DB-BD31-4B8C-83A1-F6EECF244321}">
                <p14:modId xmlns:p14="http://schemas.microsoft.com/office/powerpoint/2010/main" val="2921685968"/>
              </p:ext>
            </p:extLst>
          </p:nvPr>
        </p:nvGraphicFramePr>
        <p:xfrm>
          <a:off x="4977273" y="750607"/>
          <a:ext cx="4166727" cy="5669901"/>
        </p:xfrm>
        <a:graphic>
          <a:graphicData uri="http://schemas.openxmlformats.org/drawingml/2006/table">
            <a:tbl>
              <a:tblPr/>
              <a:tblGrid>
                <a:gridCol w="1945285">
                  <a:extLst>
                    <a:ext uri="{9D8B030D-6E8A-4147-A177-3AD203B41FA5}">
                      <a16:colId xmlns:a16="http://schemas.microsoft.com/office/drawing/2014/main" val="20000"/>
                    </a:ext>
                  </a:extLst>
                </a:gridCol>
                <a:gridCol w="1246909">
                  <a:extLst>
                    <a:ext uri="{9D8B030D-6E8A-4147-A177-3AD203B41FA5}">
                      <a16:colId xmlns:a16="http://schemas.microsoft.com/office/drawing/2014/main" val="20001"/>
                    </a:ext>
                  </a:extLst>
                </a:gridCol>
                <a:gridCol w="974533">
                  <a:extLst>
                    <a:ext uri="{9D8B030D-6E8A-4147-A177-3AD203B41FA5}">
                      <a16:colId xmlns:a16="http://schemas.microsoft.com/office/drawing/2014/main" val="20002"/>
                    </a:ext>
                  </a:extLst>
                </a:gridCol>
              </a:tblGrid>
              <a:tr h="423956">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2000" b="1" i="0" u="none" strike="noStrike" cap="none" normalizeH="0" baseline="0" dirty="0">
                          <a:ln>
                            <a:noFill/>
                          </a:ln>
                          <a:solidFill>
                            <a:schemeClr val="bg1"/>
                          </a:solidFill>
                          <a:effectLst/>
                          <a:latin typeface="Comic Sans MS" pitchFamily="66" charset="0"/>
                        </a:rPr>
                        <a:t>Kriterium</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solidFill>
                      <a:srgbClr val="D14E1C"/>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800" b="1" i="0" u="none" strike="noStrike" cap="none" normalizeH="0" baseline="0" dirty="0">
                          <a:ln>
                            <a:noFill/>
                          </a:ln>
                          <a:solidFill>
                            <a:schemeClr val="bg1"/>
                          </a:solidFill>
                          <a:effectLst/>
                          <a:latin typeface="Comic Sans MS" pitchFamily="66" charset="0"/>
                        </a:rPr>
                        <a:t>Vekt dagens</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solidFill>
                      <a:srgbClr val="D14E1C"/>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800" b="1" i="0" u="none" strike="noStrike" cap="none" normalizeH="0" baseline="0" dirty="0">
                          <a:ln>
                            <a:noFill/>
                          </a:ln>
                          <a:solidFill>
                            <a:schemeClr val="bg1"/>
                          </a:solidFill>
                          <a:effectLst/>
                          <a:latin typeface="Comic Sans MS" pitchFamily="66" charset="0"/>
                        </a:rPr>
                        <a:t>Vekt forslag</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solidFill>
                      <a:srgbClr val="D14E1C"/>
                    </a:solidFill>
                  </a:tcPr>
                </a:tc>
                <a:extLst>
                  <a:ext uri="{0D108BD9-81ED-4DB2-BD59-A6C34878D82A}">
                    <a16:rowId xmlns:a16="http://schemas.microsoft.com/office/drawing/2014/main" val="10000"/>
                  </a:ext>
                </a:extLst>
              </a:tr>
              <a:tr h="324529">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400" b="0" i="0" u="none" strike="noStrike" cap="none" normalizeH="0" baseline="0" dirty="0">
                          <a:ln>
                            <a:noFill/>
                          </a:ln>
                          <a:solidFill>
                            <a:srgbClr val="001A58"/>
                          </a:solidFill>
                          <a:effectLst/>
                          <a:latin typeface="Comic Sans MS" pitchFamily="66" charset="0"/>
                        </a:rPr>
                        <a:t>Dødelighetskriteriet</a:t>
                      </a:r>
                      <a:endParaRPr kumimoji="0" lang="nb-NO" sz="1200" b="0" i="0" u="none" strike="noStrike" cap="none" normalizeH="0" baseline="0" dirty="0">
                        <a:ln>
                          <a:noFill/>
                        </a:ln>
                        <a:solidFill>
                          <a:srgbClr val="001A58"/>
                        </a:solidFill>
                        <a:effectLst/>
                        <a:latin typeface="Comic Sans MS" pitchFamily="66" charset="0"/>
                      </a:endParaRP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0,0460</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0,0455</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010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200" b="0" i="0" u="none" strike="noStrike" cap="none" normalizeH="0" baseline="0" dirty="0">
                          <a:ln>
                            <a:noFill/>
                          </a:ln>
                          <a:solidFill>
                            <a:srgbClr val="001A58"/>
                          </a:solidFill>
                          <a:effectLst/>
                          <a:latin typeface="Comic Sans MS" pitchFamily="66" charset="0"/>
                        </a:rPr>
                        <a:t>Barn 0-15 år med enslige forsørgere</a:t>
                      </a:r>
                      <a:endParaRPr kumimoji="0" lang="nb-NO" sz="1400" b="1" i="0" u="none" strike="noStrike" cap="none" normalizeH="0" baseline="0" dirty="0">
                        <a:ln>
                          <a:noFill/>
                        </a:ln>
                        <a:solidFill>
                          <a:srgbClr val="001A58"/>
                        </a:solidFill>
                        <a:effectLst/>
                        <a:latin typeface="Comic Sans MS" pitchFamily="66" charset="0"/>
                      </a:endParaRP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0,0115</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0,0159</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4529">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400" b="0" i="0" u="none" strike="noStrike" cap="none" normalizeH="0" baseline="0" dirty="0">
                          <a:ln>
                            <a:noFill/>
                          </a:ln>
                          <a:solidFill>
                            <a:srgbClr val="001A58"/>
                          </a:solidFill>
                          <a:effectLst/>
                          <a:latin typeface="Comic Sans MS" pitchFamily="66" charset="0"/>
                        </a:rPr>
                        <a:t>Lavinntektskriteriet</a:t>
                      </a:r>
                      <a:endParaRPr kumimoji="0" lang="nb-NO" sz="1200" b="0" i="0" u="none" strike="noStrike" cap="none" normalizeH="0" baseline="0" dirty="0">
                        <a:ln>
                          <a:noFill/>
                        </a:ln>
                        <a:solidFill>
                          <a:srgbClr val="001A58"/>
                        </a:solidFill>
                        <a:effectLst/>
                        <a:latin typeface="Comic Sans MS" pitchFamily="66" charset="0"/>
                      </a:endParaRP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0,0062</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0,0099</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4529">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400" b="0" i="0" u="none" strike="noStrike" cap="none" normalizeH="0" baseline="0" dirty="0">
                          <a:ln>
                            <a:noFill/>
                          </a:ln>
                          <a:solidFill>
                            <a:srgbClr val="001A58"/>
                          </a:solidFill>
                          <a:effectLst/>
                          <a:latin typeface="Comic Sans MS" pitchFamily="66" charset="0"/>
                        </a:rPr>
                        <a:t>Uføre 18-49 år</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0,0046</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0,0058</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010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200" b="0" i="0" u="none" strike="noStrike" cap="none" normalizeH="0" baseline="0" dirty="0">
                          <a:ln>
                            <a:noFill/>
                          </a:ln>
                          <a:solidFill>
                            <a:srgbClr val="001A58"/>
                          </a:solidFill>
                          <a:effectLst/>
                          <a:latin typeface="Comic Sans MS" pitchFamily="66" charset="0"/>
                        </a:rPr>
                        <a:t>Flyktninger u/ integreringstilskudd</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0,0047</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0,0076</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4529">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400" b="0" i="0" u="none" strike="noStrike" cap="none" normalizeH="0" baseline="0" dirty="0">
                          <a:ln>
                            <a:noFill/>
                          </a:ln>
                          <a:solidFill>
                            <a:srgbClr val="001A58"/>
                          </a:solidFill>
                          <a:effectLst/>
                          <a:latin typeface="Comic Sans MS" pitchFamily="66" charset="0"/>
                        </a:rPr>
                        <a:t>Opphopningsindeks</a:t>
                      </a:r>
                      <a:endParaRPr kumimoji="0" lang="nb-NO" sz="1200" b="0" i="0" u="none" strike="noStrike" cap="none" normalizeH="0" baseline="0" dirty="0">
                        <a:ln>
                          <a:noFill/>
                        </a:ln>
                        <a:solidFill>
                          <a:srgbClr val="001A58"/>
                        </a:solidFill>
                        <a:effectLst/>
                        <a:latin typeface="Comic Sans MS" pitchFamily="66" charset="0"/>
                      </a:endParaRP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0,0139</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0,0086</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4529">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400" b="0" i="0" u="none" strike="noStrike" cap="none" normalizeH="0" baseline="0" dirty="0">
                          <a:ln>
                            <a:noFill/>
                          </a:ln>
                          <a:solidFill>
                            <a:srgbClr val="001A58"/>
                          </a:solidFill>
                          <a:effectLst/>
                          <a:latin typeface="Comic Sans MS" pitchFamily="66" charset="0"/>
                        </a:rPr>
                        <a:t>Urbanitetskriteriet</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0,0177</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endParaRPr kumimoji="0" lang="nb-NO" sz="1400" b="1" i="0" u="none" strike="noStrike" cap="none" normalizeH="0" baseline="0" dirty="0">
                        <a:ln>
                          <a:noFill/>
                        </a:ln>
                        <a:solidFill>
                          <a:srgbClr val="001A58"/>
                        </a:solidFill>
                        <a:effectLst/>
                        <a:latin typeface="Comic Sans MS" pitchFamily="66" charset="0"/>
                      </a:endParaRP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0569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100" b="0" i="0" u="none" strike="noStrike" cap="none" normalizeH="0" baseline="0" dirty="0">
                          <a:ln>
                            <a:noFill/>
                          </a:ln>
                          <a:solidFill>
                            <a:srgbClr val="001A58"/>
                          </a:solidFill>
                          <a:effectLst/>
                          <a:latin typeface="Comic Sans MS" pitchFamily="66" charset="0"/>
                        </a:rPr>
                        <a:t>Psykisk utviklingshemmede 16 år og over</a:t>
                      </a:r>
                      <a:endParaRPr kumimoji="0" lang="nb-NO" sz="1400" b="0" i="0" u="none" strike="noStrike" cap="none" normalizeH="0" baseline="0" dirty="0">
                        <a:ln>
                          <a:noFill/>
                        </a:ln>
                        <a:solidFill>
                          <a:srgbClr val="001A58"/>
                        </a:solidFill>
                        <a:effectLst/>
                        <a:latin typeface="Comic Sans MS" pitchFamily="66" charset="0"/>
                      </a:endParaRP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0,0461</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0,0339</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8967">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200" b="0" i="0" u="none" strike="noStrike" cap="none" normalizeH="0" baseline="0" dirty="0">
                          <a:ln>
                            <a:noFill/>
                          </a:ln>
                          <a:solidFill>
                            <a:srgbClr val="001A58"/>
                          </a:solidFill>
                          <a:effectLst/>
                          <a:latin typeface="Comic Sans MS" pitchFamily="66" charset="0"/>
                        </a:rPr>
                        <a:t>Aleneboende 30 – 66 år</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endParaRPr kumimoji="0" lang="nb-NO" sz="1400" b="1" i="0" u="none" strike="noStrike" cap="none" normalizeH="0" baseline="0" dirty="0">
                        <a:ln>
                          <a:noFill/>
                        </a:ln>
                        <a:solidFill>
                          <a:srgbClr val="001A58"/>
                        </a:solidFill>
                        <a:effectLst/>
                        <a:latin typeface="Comic Sans MS" pitchFamily="66" charset="0"/>
                      </a:endParaRP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0,0174</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10119">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400" b="0" i="0" u="none" strike="noStrike" cap="none" normalizeH="0" baseline="0" dirty="0">
                          <a:ln>
                            <a:noFill/>
                          </a:ln>
                          <a:solidFill>
                            <a:srgbClr val="001A58"/>
                          </a:solidFill>
                          <a:effectLst/>
                          <a:latin typeface="Comic Sans MS" pitchFamily="66" charset="0"/>
                        </a:rPr>
                        <a:t>Ikke-gifte 67 år og over</a:t>
                      </a:r>
                      <a:endParaRPr kumimoji="0" lang="nb-NO" sz="1200" b="0" i="0" u="none" strike="noStrike" cap="none" normalizeH="0" baseline="0" dirty="0">
                        <a:ln>
                          <a:noFill/>
                        </a:ln>
                        <a:solidFill>
                          <a:srgbClr val="001A58"/>
                        </a:solidFill>
                        <a:effectLst/>
                        <a:latin typeface="Comic Sans MS" pitchFamily="66" charset="0"/>
                      </a:endParaRP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0,0437</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0,0455</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5010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200" b="0" i="0" u="none" strike="noStrike" cap="none" normalizeH="0" baseline="0" dirty="0">
                          <a:ln>
                            <a:noFill/>
                          </a:ln>
                          <a:solidFill>
                            <a:srgbClr val="001A58"/>
                          </a:solidFill>
                          <a:effectLst/>
                          <a:latin typeface="Comic Sans MS" pitchFamily="66" charset="0"/>
                        </a:rPr>
                        <a:t>Andel barn 1 år uten kontantstøtte</a:t>
                      </a:r>
                      <a:endParaRPr kumimoji="0" lang="nb-NO" sz="1400" b="0" i="0" u="none" strike="noStrike" cap="none" normalizeH="0" baseline="0" dirty="0">
                        <a:ln>
                          <a:noFill/>
                        </a:ln>
                        <a:solidFill>
                          <a:srgbClr val="001A58"/>
                        </a:solidFill>
                        <a:effectLst/>
                        <a:latin typeface="Comic Sans MS" pitchFamily="66" charset="0"/>
                      </a:endParaRP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0,0296</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0,0177</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45010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0" lang="nb-NO" sz="1200" b="0" i="0" u="none" strike="noStrike" cap="none" normalizeH="0" baseline="0" dirty="0">
                          <a:ln>
                            <a:noFill/>
                          </a:ln>
                          <a:solidFill>
                            <a:srgbClr val="001A58"/>
                          </a:solidFill>
                          <a:effectLst/>
                          <a:latin typeface="Comic Sans MS" pitchFamily="66" charset="0"/>
                        </a:rPr>
                        <a:t>Innbyggere med høyere utdanning</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0,0188</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C00000"/>
                          </a:solidFill>
                          <a:effectLst/>
                          <a:latin typeface="Comic Sans MS" pitchFamily="66" charset="0"/>
                        </a:rPr>
                        <a:t>0,0194</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24529">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SUM</a:t>
                      </a:r>
                    </a:p>
                  </a:txBody>
                  <a:tcPr horzOverflow="overflow">
                    <a:lnL w="9525" cap="flat" cmpd="sng" algn="ctr">
                      <a:solidFill>
                        <a:srgbClr val="D14A17"/>
                      </a:solidFill>
                      <a:prstDash val="solid"/>
                      <a:round/>
                      <a:headEnd type="none" w="med" len="med"/>
                      <a:tailEnd type="none" w="med" len="med"/>
                    </a:lnL>
                    <a:lnR>
                      <a:noFill/>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1,0000</a:t>
                      </a:r>
                    </a:p>
                  </a:txBody>
                  <a:tcPr horzOverflow="overflow">
                    <a:lnL>
                      <a:noFill/>
                    </a:lnL>
                    <a:lnR w="9525" cap="flat" cmpd="sng" algn="ctr">
                      <a:no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0" lang="nb-NO" sz="1400" b="1" i="0" u="none" strike="noStrike" cap="none" normalizeH="0" baseline="0" dirty="0">
                          <a:ln>
                            <a:noFill/>
                          </a:ln>
                          <a:solidFill>
                            <a:srgbClr val="001A58"/>
                          </a:solidFill>
                          <a:effectLst/>
                          <a:latin typeface="Comic Sans MS" pitchFamily="66" charset="0"/>
                        </a:rPr>
                        <a:t>1,0000</a:t>
                      </a:r>
                    </a:p>
                  </a:txBody>
                  <a:tcPr horzOverflow="overflow">
                    <a:lnL>
                      <a:noFill/>
                    </a:lnL>
                    <a:lnR w="9525" cap="flat" cmpd="sng" algn="ctr">
                      <a:solidFill>
                        <a:srgbClr val="D14A17"/>
                      </a:solidFill>
                      <a:prstDash val="solid"/>
                      <a:round/>
                      <a:headEnd type="none" w="med" len="med"/>
                      <a:tailEnd type="none" w="med" len="med"/>
                    </a:lnR>
                    <a:lnT w="9525" cap="flat" cmpd="sng" algn="ctr">
                      <a:solidFill>
                        <a:srgbClr val="D14A17"/>
                      </a:solidFill>
                      <a:prstDash val="solid"/>
                      <a:round/>
                      <a:headEnd type="none" w="med" len="med"/>
                      <a:tailEnd type="none" w="med" len="med"/>
                    </a:lnT>
                    <a:lnB w="9525" cap="flat" cmpd="sng" algn="ctr">
                      <a:solidFill>
                        <a:srgbClr val="D14A17"/>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547277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62000" y="116632"/>
            <a:ext cx="8077200" cy="576064"/>
          </a:xfrm>
        </p:spPr>
        <p:txBody>
          <a:bodyPr>
            <a:noAutofit/>
          </a:bodyPr>
          <a:lstStyle/>
          <a:p>
            <a:r>
              <a:rPr lang="nb-NO" sz="2800" b="1" dirty="0"/>
              <a:t>Nytt strukturkriterium </a:t>
            </a:r>
            <a:endParaRPr lang="nb-NO" sz="2900" dirty="0"/>
          </a:p>
        </p:txBody>
      </p:sp>
      <p:sp>
        <p:nvSpPr>
          <p:cNvPr id="3" name="TekstSylinder 2"/>
          <p:cNvSpPr txBox="1"/>
          <p:nvPr/>
        </p:nvSpPr>
        <p:spPr>
          <a:xfrm>
            <a:off x="5868144" y="6453026"/>
            <a:ext cx="3195105" cy="400110"/>
          </a:xfrm>
          <a:prstGeom prst="rect">
            <a:avLst/>
          </a:prstGeom>
          <a:noFill/>
        </p:spPr>
        <p:txBody>
          <a:bodyPr wrap="none" rtlCol="0">
            <a:spAutoFit/>
          </a:bodyPr>
          <a:lstStyle/>
          <a:p>
            <a:r>
              <a:rPr lang="nb-NO" sz="2000" b="1" dirty="0">
                <a:solidFill>
                  <a:srgbClr val="C00000"/>
                </a:solidFill>
                <a:latin typeface="Bradley Hand ITC" panose="03070402050302030203" pitchFamily="66" charset="0"/>
              </a:rPr>
              <a:t>Stolp kommunekompetanse</a:t>
            </a:r>
          </a:p>
        </p:txBody>
      </p:sp>
      <p:sp>
        <p:nvSpPr>
          <p:cNvPr id="7" name="Rektangel 6"/>
          <p:cNvSpPr/>
          <p:nvPr/>
        </p:nvSpPr>
        <p:spPr>
          <a:xfrm>
            <a:off x="539552" y="980728"/>
            <a:ext cx="8424936" cy="5509200"/>
          </a:xfrm>
          <a:prstGeom prst="rect">
            <a:avLst/>
          </a:prstGeom>
        </p:spPr>
        <p:txBody>
          <a:bodyPr wrap="square">
            <a:spAutoFit/>
          </a:bodyPr>
          <a:lstStyle/>
          <a:p>
            <a:pPr marL="342900" lvl="0" indent="-342900">
              <a:spcBef>
                <a:spcPct val="20000"/>
              </a:spcBef>
              <a:buFont typeface="Arial" pitchFamily="34" charset="0"/>
              <a:buChar char="•"/>
            </a:pPr>
            <a:r>
              <a:rPr lang="nb-NO" sz="2400" dirty="0">
                <a:solidFill>
                  <a:srgbClr val="002060"/>
                </a:solidFill>
                <a:latin typeface="Comic Sans MS" panose="030F0702030302020204" pitchFamily="66" charset="0"/>
              </a:rPr>
              <a:t>I dag </a:t>
            </a:r>
            <a:r>
              <a:rPr lang="nb-NO" sz="2400" dirty="0">
                <a:solidFill>
                  <a:srgbClr val="C00000"/>
                </a:solidFill>
                <a:latin typeface="Comic Sans MS" panose="030F0702030302020204" pitchFamily="66" charset="0"/>
              </a:rPr>
              <a:t>full kompensasjon </a:t>
            </a:r>
            <a:r>
              <a:rPr lang="nb-NO" sz="2400" dirty="0">
                <a:solidFill>
                  <a:srgbClr val="002060"/>
                </a:solidFill>
                <a:latin typeface="Comic Sans MS" panose="030F0702030302020204" pitchFamily="66" charset="0"/>
              </a:rPr>
              <a:t>for smådriftsulemper</a:t>
            </a:r>
            <a:r>
              <a:rPr lang="nb-NO" sz="2800" dirty="0">
                <a:solidFill>
                  <a:srgbClr val="002060"/>
                </a:solidFill>
                <a:latin typeface="Comic Sans MS" panose="030F0702030302020204" pitchFamily="66" charset="0"/>
              </a:rPr>
              <a:t>	</a:t>
            </a:r>
          </a:p>
          <a:p>
            <a:pPr marL="742950" lvl="1" indent="-285750">
              <a:spcBef>
                <a:spcPct val="20000"/>
              </a:spcBef>
              <a:buFont typeface="Arial" pitchFamily="34" charset="0"/>
              <a:buChar char="–"/>
            </a:pPr>
            <a:r>
              <a:rPr lang="nb-NO" sz="2000" dirty="0">
                <a:solidFill>
                  <a:prstClr val="black"/>
                </a:solidFill>
                <a:latin typeface="Comic Sans MS" panose="030F0702030302020204" pitchFamily="66" charset="0"/>
              </a:rPr>
              <a:t>Basiskriteriet gir 13,2 mill. kr per kommune</a:t>
            </a:r>
          </a:p>
          <a:p>
            <a:pPr lvl="0">
              <a:spcBef>
                <a:spcPct val="20000"/>
              </a:spcBef>
            </a:pPr>
            <a:endParaRPr lang="nb-NO" sz="2000" dirty="0">
              <a:solidFill>
                <a:srgbClr val="002060"/>
              </a:solidFill>
              <a:latin typeface="Comic Sans MS" panose="030F0702030302020204" pitchFamily="66" charset="0"/>
            </a:endParaRPr>
          </a:p>
          <a:p>
            <a:pPr marL="342900" lvl="0" indent="-342900">
              <a:spcBef>
                <a:spcPct val="20000"/>
              </a:spcBef>
              <a:buFont typeface="Arial" pitchFamily="34" charset="0"/>
              <a:buChar char="•"/>
            </a:pPr>
            <a:endParaRPr lang="nb-NO" sz="1200" dirty="0">
              <a:solidFill>
                <a:srgbClr val="002060"/>
              </a:solidFill>
              <a:latin typeface="Comic Sans MS" panose="030F0702030302020204" pitchFamily="66" charset="0"/>
            </a:endParaRPr>
          </a:p>
          <a:p>
            <a:pPr marL="342900" lvl="0" indent="-342900">
              <a:spcBef>
                <a:spcPct val="20000"/>
              </a:spcBef>
              <a:buFont typeface="Arial" pitchFamily="34" charset="0"/>
              <a:buChar char="•"/>
            </a:pPr>
            <a:endParaRPr lang="nb-NO" sz="2400" dirty="0">
              <a:solidFill>
                <a:srgbClr val="002060"/>
              </a:solidFill>
              <a:latin typeface="Comic Sans MS" panose="030F0702030302020204" pitchFamily="66" charset="0"/>
            </a:endParaRPr>
          </a:p>
          <a:p>
            <a:pPr marL="342900" lvl="0" indent="-342900">
              <a:spcBef>
                <a:spcPct val="20000"/>
              </a:spcBef>
              <a:buFont typeface="Arial" pitchFamily="34" charset="0"/>
              <a:buChar char="•"/>
            </a:pPr>
            <a:endParaRPr lang="nb-NO" sz="2400" dirty="0">
              <a:solidFill>
                <a:srgbClr val="002060"/>
              </a:solidFill>
              <a:latin typeface="Comic Sans MS" panose="030F0702030302020204" pitchFamily="66" charset="0"/>
            </a:endParaRPr>
          </a:p>
          <a:p>
            <a:pPr marL="342900" lvl="0" indent="-342900">
              <a:spcBef>
                <a:spcPct val="20000"/>
              </a:spcBef>
              <a:buFont typeface="Arial" pitchFamily="34" charset="0"/>
              <a:buChar char="•"/>
            </a:pPr>
            <a:r>
              <a:rPr lang="nb-NO" sz="2400" dirty="0">
                <a:solidFill>
                  <a:srgbClr val="002060"/>
                </a:solidFill>
                <a:latin typeface="Comic Sans MS" panose="030F0702030302020204" pitchFamily="66" charset="0"/>
              </a:rPr>
              <a:t>KMD foreslår å innarbeide et strukturkriterium </a:t>
            </a:r>
          </a:p>
          <a:p>
            <a:pPr marL="342900" lvl="0" indent="-342900">
              <a:spcBef>
                <a:spcPct val="20000"/>
              </a:spcBef>
              <a:buFont typeface="Arial" pitchFamily="34" charset="0"/>
              <a:buChar char="•"/>
            </a:pPr>
            <a:endParaRPr lang="nb-NO" sz="1000" dirty="0">
              <a:solidFill>
                <a:srgbClr val="002060"/>
              </a:solidFill>
              <a:latin typeface="Comic Sans MS" panose="030F0702030302020204" pitchFamily="66" charset="0"/>
            </a:endParaRPr>
          </a:p>
          <a:p>
            <a:pPr marL="342900" lvl="0" indent="-342900">
              <a:spcBef>
                <a:spcPct val="20000"/>
              </a:spcBef>
              <a:buFont typeface="Arial" pitchFamily="34" charset="0"/>
              <a:buChar char="•"/>
            </a:pPr>
            <a:r>
              <a:rPr lang="nb-NO" sz="2400" dirty="0">
                <a:solidFill>
                  <a:srgbClr val="002060"/>
                </a:solidFill>
                <a:latin typeface="Comic Sans MS" panose="030F0702030302020204" pitchFamily="66" charset="0"/>
              </a:rPr>
              <a:t>Formålet er</a:t>
            </a:r>
          </a:p>
          <a:p>
            <a:pPr marL="742950" lvl="1" indent="-285750">
              <a:spcBef>
                <a:spcPct val="20000"/>
              </a:spcBef>
              <a:buFont typeface="Arial" pitchFamily="34" charset="0"/>
              <a:buChar char="–"/>
            </a:pPr>
            <a:r>
              <a:rPr lang="nb-NO" sz="2400" dirty="0">
                <a:solidFill>
                  <a:prstClr val="black"/>
                </a:solidFill>
                <a:latin typeface="Comic Sans MS" panose="030F0702030302020204" pitchFamily="66" charset="0"/>
              </a:rPr>
              <a:t>å identifisere kommuner som har smådriftsulemper som ikke fullt ut kan anses som ufrivillige</a:t>
            </a:r>
          </a:p>
          <a:p>
            <a:pPr marL="742950" lvl="1" indent="-285750">
              <a:spcBef>
                <a:spcPct val="20000"/>
              </a:spcBef>
              <a:buFont typeface="Arial" pitchFamily="34" charset="0"/>
              <a:buChar char="–"/>
            </a:pPr>
            <a:r>
              <a:rPr lang="nb-NO" sz="2400" dirty="0">
                <a:solidFill>
                  <a:prstClr val="black"/>
                </a:solidFill>
                <a:latin typeface="Comic Sans MS" panose="030F0702030302020204" pitchFamily="66" charset="0"/>
              </a:rPr>
              <a:t>å gi redusert basistilskudd til kommuner som har frivillige smådriftsulemper </a:t>
            </a:r>
          </a:p>
          <a:p>
            <a:pPr marL="742950" lvl="1" indent="-285750">
              <a:spcBef>
                <a:spcPct val="20000"/>
              </a:spcBef>
              <a:buFont typeface="Arial" pitchFamily="34" charset="0"/>
              <a:buChar char="–"/>
            </a:pPr>
            <a:r>
              <a:rPr lang="nb-NO" sz="2400" dirty="0">
                <a:solidFill>
                  <a:prstClr val="black"/>
                </a:solidFill>
                <a:latin typeface="Comic Sans MS" panose="030F0702030302020204" pitchFamily="66" charset="0"/>
              </a:rPr>
              <a:t>stimulere til kommunesammenslåinger </a:t>
            </a:r>
          </a:p>
        </p:txBody>
      </p:sp>
      <p:pic>
        <p:nvPicPr>
          <p:cNvPr id="5"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622799" y="986407"/>
            <a:ext cx="2440653" cy="2340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4703325"/>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62000" y="116632"/>
            <a:ext cx="8077200" cy="576064"/>
          </a:xfrm>
        </p:spPr>
        <p:txBody>
          <a:bodyPr>
            <a:noAutofit/>
          </a:bodyPr>
          <a:lstStyle/>
          <a:p>
            <a:r>
              <a:rPr lang="nb-NO" sz="2900" b="1" dirty="0"/>
              <a:t>Mer om basistilskuddet:</a:t>
            </a:r>
            <a:endParaRPr lang="nb-NO" sz="2900" dirty="0"/>
          </a:p>
        </p:txBody>
      </p:sp>
      <p:sp>
        <p:nvSpPr>
          <p:cNvPr id="3" name="TekstSylinder 2"/>
          <p:cNvSpPr txBox="1"/>
          <p:nvPr/>
        </p:nvSpPr>
        <p:spPr>
          <a:xfrm>
            <a:off x="5868144" y="6453026"/>
            <a:ext cx="3195105" cy="400110"/>
          </a:xfrm>
          <a:prstGeom prst="rect">
            <a:avLst/>
          </a:prstGeom>
          <a:noFill/>
        </p:spPr>
        <p:txBody>
          <a:bodyPr wrap="none" rtlCol="0">
            <a:spAutoFit/>
          </a:bodyPr>
          <a:lstStyle/>
          <a:p>
            <a:r>
              <a:rPr lang="nb-NO" sz="2000" b="1" dirty="0">
                <a:solidFill>
                  <a:srgbClr val="C00000"/>
                </a:solidFill>
                <a:latin typeface="Bradley Hand ITC" panose="03070402050302030203" pitchFamily="66" charset="0"/>
              </a:rPr>
              <a:t>Stolp kommunekompetanse</a:t>
            </a:r>
          </a:p>
        </p:txBody>
      </p:sp>
      <p:sp>
        <p:nvSpPr>
          <p:cNvPr id="7" name="Rektangel 6"/>
          <p:cNvSpPr/>
          <p:nvPr/>
        </p:nvSpPr>
        <p:spPr>
          <a:xfrm>
            <a:off x="927922" y="1176490"/>
            <a:ext cx="8202488" cy="4770537"/>
          </a:xfrm>
          <a:prstGeom prst="rect">
            <a:avLst/>
          </a:prstGeom>
        </p:spPr>
        <p:txBody>
          <a:bodyPr wrap="square">
            <a:spAutoFit/>
          </a:bodyPr>
          <a:lstStyle/>
          <a:p>
            <a:pPr marL="342900" indent="-342900">
              <a:buFont typeface="Arial" panose="020B0604020202020204" pitchFamily="34" charset="0"/>
              <a:buChar char="•"/>
            </a:pPr>
            <a:r>
              <a:rPr lang="nb-NO" sz="2300" dirty="0">
                <a:solidFill>
                  <a:schemeClr val="accent6">
                    <a:lumMod val="50000"/>
                  </a:schemeClr>
                </a:solidFill>
              </a:rPr>
              <a:t>Et kriterium hvor alle kommuner teller likt, 1/428</a:t>
            </a:r>
          </a:p>
          <a:p>
            <a:pPr marL="171450" indent="-171450">
              <a:buFont typeface="Arial" panose="020B0604020202020204" pitchFamily="34" charset="0"/>
              <a:buChar char="•"/>
            </a:pPr>
            <a:endParaRPr lang="nb-NO" sz="1000" dirty="0">
              <a:solidFill>
                <a:schemeClr val="accent6">
                  <a:lumMod val="50000"/>
                </a:schemeClr>
              </a:solidFill>
            </a:endParaRPr>
          </a:p>
          <a:p>
            <a:pPr marL="342900" indent="-342900">
              <a:buFont typeface="Arial" panose="020B0604020202020204" pitchFamily="34" charset="0"/>
              <a:buChar char="•"/>
            </a:pPr>
            <a:endParaRPr lang="nb-NO" sz="2300" dirty="0">
              <a:solidFill>
                <a:schemeClr val="accent6">
                  <a:lumMod val="50000"/>
                </a:schemeClr>
              </a:solidFill>
            </a:endParaRPr>
          </a:p>
          <a:p>
            <a:pPr marL="342900" indent="-342900">
              <a:buFont typeface="Arial" panose="020B0604020202020204" pitchFamily="34" charset="0"/>
              <a:buChar char="•"/>
            </a:pPr>
            <a:r>
              <a:rPr lang="nb-NO" sz="2300" dirty="0">
                <a:solidFill>
                  <a:schemeClr val="accent6">
                    <a:lumMod val="50000"/>
                  </a:schemeClr>
                </a:solidFill>
              </a:rPr>
              <a:t>Årets verdi bestemmes da av vekten i kostnadsnøkkelen. For 2016 er den på </a:t>
            </a:r>
            <a:r>
              <a:rPr lang="nb-NO" sz="2300" b="1" dirty="0">
                <a:solidFill>
                  <a:srgbClr val="C00000"/>
                </a:solidFill>
              </a:rPr>
              <a:t>2,26 pst</a:t>
            </a:r>
            <a:endParaRPr lang="nb-NO" sz="2100" b="1" dirty="0">
              <a:solidFill>
                <a:srgbClr val="C00000"/>
              </a:solidFill>
            </a:endParaRPr>
          </a:p>
          <a:p>
            <a:pPr marL="171450" indent="-171450">
              <a:buFont typeface="Arial" panose="020B0604020202020204" pitchFamily="34" charset="0"/>
              <a:buChar char="•"/>
            </a:pPr>
            <a:endParaRPr lang="nb-NO" sz="900" dirty="0"/>
          </a:p>
          <a:p>
            <a:pPr marL="342900" indent="-342900">
              <a:buFont typeface="Arial" panose="020B0604020202020204" pitchFamily="34" charset="0"/>
              <a:buChar char="•"/>
            </a:pPr>
            <a:endParaRPr lang="nb-NO" sz="2300" dirty="0"/>
          </a:p>
          <a:p>
            <a:pPr marL="342900" indent="-342900">
              <a:buFont typeface="Arial" panose="020B0604020202020204" pitchFamily="34" charset="0"/>
              <a:buChar char="•"/>
            </a:pPr>
            <a:r>
              <a:rPr lang="nb-NO" sz="2300" dirty="0">
                <a:solidFill>
                  <a:schemeClr val="accent6">
                    <a:lumMod val="50000"/>
                  </a:schemeClr>
                </a:solidFill>
              </a:rPr>
              <a:t>Med et UB på 249 598 mill. kr i 2016 betyr da dette:</a:t>
            </a:r>
          </a:p>
          <a:p>
            <a:endParaRPr lang="nb-NO" sz="2300" dirty="0">
              <a:solidFill>
                <a:schemeClr val="accent6">
                  <a:lumMod val="50000"/>
                </a:schemeClr>
              </a:solidFill>
            </a:endParaRPr>
          </a:p>
          <a:p>
            <a:pPr lvl="1"/>
            <a:r>
              <a:rPr lang="nb-NO" sz="2100" dirty="0">
                <a:solidFill>
                  <a:schemeClr val="accent6">
                    <a:lumMod val="50000"/>
                  </a:schemeClr>
                </a:solidFill>
              </a:rPr>
              <a:t>=249 598 * 0,0226 = 5 641 mill. kr dividert med 428 er lik:</a:t>
            </a:r>
          </a:p>
          <a:p>
            <a:pPr lvl="1"/>
            <a:endParaRPr lang="nb-NO" sz="2100" dirty="0"/>
          </a:p>
          <a:p>
            <a:pPr lvl="1"/>
            <a:r>
              <a:rPr lang="nb-NO" sz="2100" dirty="0"/>
              <a:t>		</a:t>
            </a:r>
            <a:r>
              <a:rPr lang="nb-NO" sz="2800" b="1" dirty="0">
                <a:solidFill>
                  <a:srgbClr val="C00000"/>
                </a:solidFill>
              </a:rPr>
              <a:t>kr 13.179.695</a:t>
            </a:r>
          </a:p>
          <a:p>
            <a:endParaRPr lang="nb-NO" sz="800" dirty="0"/>
          </a:p>
          <a:p>
            <a:pPr marL="342900" indent="-342900">
              <a:buFont typeface="Arial" panose="020B0604020202020204" pitchFamily="34" charset="0"/>
              <a:buChar char="•"/>
            </a:pPr>
            <a:r>
              <a:rPr lang="nb-NO" sz="2300" dirty="0">
                <a:solidFill>
                  <a:schemeClr val="accent6">
                    <a:lumMod val="50000"/>
                  </a:schemeClr>
                </a:solidFill>
              </a:rPr>
              <a:t>Dvs. at dette beløpet tildeles alle uansett folketall  - Utsira får det samme som Oslo</a:t>
            </a:r>
          </a:p>
        </p:txBody>
      </p:sp>
    </p:spTree>
    <p:extLst>
      <p:ext uri="{BB962C8B-B14F-4D97-AF65-F5344CB8AC3E}">
        <p14:creationId xmlns:p14="http://schemas.microsoft.com/office/powerpoint/2010/main" val="1372219213"/>
      </p:ext>
    </p:extLst>
  </p:cSld>
  <p:clrMapOvr>
    <a:masterClrMapping/>
  </p:clrMapOvr>
  <p:transition spd="slow">
    <p:wipe dir="d"/>
  </p:transition>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HAPEID" val="0uhWvCQomImT50qU5y4Znw"/>
</p:tagLst>
</file>

<file path=ppt/theme/theme1.xml><?xml version="1.0" encoding="utf-8"?>
<a:theme xmlns:a="http://schemas.openxmlformats.org/drawingml/2006/main" name="mal Stolp kommunekompetanse">
  <a:themeElements>
    <a:clrScheme name="Livlig">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Solverv">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mal Stolp kommunekompetanse</Template>
  <TotalTime>0</TotalTime>
  <Words>1300</Words>
  <Application>Microsoft Office PowerPoint</Application>
  <PresentationFormat>Skjermfremvisning (4:3)</PresentationFormat>
  <Paragraphs>226</Paragraphs>
  <Slides>15</Slides>
  <Notes>11</Notes>
  <HiddenSlides>0</HiddenSlides>
  <MMClips>0</MMClips>
  <ScaleCrop>false</ScaleCrop>
  <HeadingPairs>
    <vt:vector size="8" baseType="variant">
      <vt:variant>
        <vt:lpstr>Brukte skrifter</vt:lpstr>
      </vt:variant>
      <vt:variant>
        <vt:i4>8</vt:i4>
      </vt:variant>
      <vt:variant>
        <vt:lpstr>Tema</vt:lpstr>
      </vt:variant>
      <vt:variant>
        <vt:i4>1</vt:i4>
      </vt:variant>
      <vt:variant>
        <vt:lpstr>Innebygde OLE-servere</vt:lpstr>
      </vt:variant>
      <vt:variant>
        <vt:i4>1</vt:i4>
      </vt:variant>
      <vt:variant>
        <vt:lpstr>Lysbildetitler</vt:lpstr>
      </vt:variant>
      <vt:variant>
        <vt:i4>15</vt:i4>
      </vt:variant>
    </vt:vector>
  </HeadingPairs>
  <TitlesOfParts>
    <vt:vector size="25" baseType="lpstr">
      <vt:lpstr>Arial</vt:lpstr>
      <vt:lpstr>Bradley Hand ITC</vt:lpstr>
      <vt:lpstr>Calibri</vt:lpstr>
      <vt:lpstr>Comic Sans MS</vt:lpstr>
      <vt:lpstr>Georgia</vt:lpstr>
      <vt:lpstr>Gill Sans MT</vt:lpstr>
      <vt:lpstr>Helvetica</vt:lpstr>
      <vt:lpstr>Wingdings</vt:lpstr>
      <vt:lpstr>mal Stolp kommunekompetanse</vt:lpstr>
      <vt:lpstr>Utklipp</vt:lpstr>
      <vt:lpstr>Hvordan påvirker forslaget til nytt inntektssystem de økonomiske rammebetingelsene for kommunesammenslåing?  Bindal, Sømna, Brønnøy, Vega og Vevelstad</vt:lpstr>
      <vt:lpstr>Forutsetninger illustrasjon av inndelingstilskudd</vt:lpstr>
      <vt:lpstr>PowerPoint-presentasjon</vt:lpstr>
      <vt:lpstr>Elementene i inntektssystemet</vt:lpstr>
      <vt:lpstr>Kommunenes frie inntekter</vt:lpstr>
      <vt:lpstr>Hva ligger i høringsnotatet fra staten om endringer i Inntektssystemet:</vt:lpstr>
      <vt:lpstr>Forslag til ny kostnadsnøkkel ved høringen</vt:lpstr>
      <vt:lpstr>Nytt strukturkriterium </vt:lpstr>
      <vt:lpstr>Mer om basistilskuddet:</vt:lpstr>
      <vt:lpstr>PowerPoint-presentasjon</vt:lpstr>
      <vt:lpstr>Nordland - nytt basistilskudd ved bruk av strukturkriterium grenseverdi 25,4 km, 1000 kr per kommune</vt:lpstr>
      <vt:lpstr>Illustrasjon revisjon inntektssystem –  utslag for kommunene hver for seg og samlet</vt:lpstr>
      <vt:lpstr>Hva endres ved kommunesammenslåing?</vt:lpstr>
      <vt:lpstr>Inndelingstilskudd og engangskostnader</vt:lpstr>
      <vt:lpstr>Mulige forskjeller med vedtak før og etter 1.7.2016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2016-01-25T17:37:08Z</dcterms:created>
  <dcterms:modified xsi:type="dcterms:W3CDTF">2017-12-20T10:03:03Z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InType">
    <vt:lpwstr>FromApplication</vt:lpwstr>
  </property>
  <property fmtid="{D5CDD505-2E9C-101B-9397-08002B2CF9AE}" pid="3" name="CheckInDocForm">
    <vt:lpwstr>https://shlephorte.public.cloudservices.no/ephorte-bin/shared/aspx/Default/CheckInDocForm.aspx</vt:lpwstr>
  </property>
  <property fmtid="{D5CDD505-2E9C-101B-9397-08002B2CF9AE}" pid="4" name="DokType">
    <vt:lpwstr/>
  </property>
  <property fmtid="{D5CDD505-2E9C-101B-9397-08002B2CF9AE}" pid="5" name="DokID">
    <vt:i4>8286</vt:i4>
  </property>
  <property fmtid="{D5CDD505-2E9C-101B-9397-08002B2CF9AE}" pid="6" name="Versjon">
    <vt:i4>1</vt:i4>
  </property>
  <property fmtid="{D5CDD505-2E9C-101B-9397-08002B2CF9AE}" pid="7" name="Variant">
    <vt:lpwstr>P</vt:lpwstr>
  </property>
  <property fmtid="{D5CDD505-2E9C-101B-9397-08002B2CF9AE}" pid="8" name="OpenMode">
    <vt:lpwstr>EditDoc</vt:lpwstr>
  </property>
  <property fmtid="{D5CDD505-2E9C-101B-9397-08002B2CF9AE}" pid="9" name="CurrentUrl">
    <vt:lpwstr>https%3a%2f%2fshlephorte.public.cloudservices.no%2fephorte-bin%2fshared%2faspx%2fDefault%2fdetails.aspx%3ff%3dViewJP%26JP_ID%3d5478%26LoadDocHandling%3dtrue%26SubElGroup%3d55</vt:lpwstr>
  </property>
  <property fmtid="{D5CDD505-2E9C-101B-9397-08002B2CF9AE}" pid="10" name="WindowName">
    <vt:lpwstr>TabWindow1</vt:lpwstr>
  </property>
  <property fmtid="{D5CDD505-2E9C-101B-9397-08002B2CF9AE}" pid="11" name="FileName">
    <vt:lpwstr>%5c%5c1811raadhus01%5cbrukere%5casbu%5cephorte%5c8283.PPTX</vt:lpwstr>
  </property>
  <property fmtid="{D5CDD505-2E9C-101B-9397-08002B2CF9AE}" pid="12" name="LinkId">
    <vt:i4>5478</vt:i4>
  </property>
</Properties>
</file>